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8" r:id="rId2"/>
    <p:sldId id="273" r:id="rId3"/>
    <p:sldId id="278" r:id="rId4"/>
    <p:sldId id="281" r:id="rId5"/>
    <p:sldId id="275" r:id="rId6"/>
    <p:sldId id="276" r:id="rId7"/>
    <p:sldId id="282" r:id="rId8"/>
    <p:sldId id="291" r:id="rId9"/>
    <p:sldId id="308" r:id="rId10"/>
    <p:sldId id="256" r:id="rId11"/>
    <p:sldId id="297" r:id="rId12"/>
    <p:sldId id="298" r:id="rId13"/>
    <p:sldId id="299" r:id="rId14"/>
    <p:sldId id="301" r:id="rId15"/>
    <p:sldId id="300" r:id="rId16"/>
    <p:sldId id="292" r:id="rId17"/>
    <p:sldId id="314" r:id="rId18"/>
    <p:sldId id="302" r:id="rId19"/>
    <p:sldId id="303" r:id="rId20"/>
    <p:sldId id="304" r:id="rId21"/>
    <p:sldId id="305" r:id="rId22"/>
    <p:sldId id="306" r:id="rId23"/>
    <p:sldId id="307" r:id="rId24"/>
    <p:sldId id="315" r:id="rId25"/>
    <p:sldId id="316" r:id="rId26"/>
    <p:sldId id="317" r:id="rId27"/>
    <p:sldId id="332" r:id="rId28"/>
    <p:sldId id="331" r:id="rId29"/>
    <p:sldId id="268" r:id="rId30"/>
    <p:sldId id="271" r:id="rId31"/>
    <p:sldId id="272" r:id="rId32"/>
    <p:sldId id="309" r:id="rId33"/>
    <p:sldId id="310" r:id="rId34"/>
    <p:sldId id="311" r:id="rId35"/>
    <p:sldId id="312" r:id="rId36"/>
    <p:sldId id="313" r:id="rId37"/>
    <p:sldId id="296" r:id="rId38"/>
    <p:sldId id="289" r:id="rId39"/>
    <p:sldId id="322" r:id="rId40"/>
    <p:sldId id="325" r:id="rId41"/>
    <p:sldId id="321" r:id="rId42"/>
    <p:sldId id="324" r:id="rId43"/>
    <p:sldId id="323" r:id="rId44"/>
    <p:sldId id="320" r:id="rId45"/>
    <p:sldId id="326" r:id="rId46"/>
    <p:sldId id="327" r:id="rId47"/>
    <p:sldId id="328" r:id="rId48"/>
    <p:sldId id="329" r:id="rId49"/>
    <p:sldId id="330" r:id="rId50"/>
    <p:sldId id="25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8" autoAdjust="0"/>
  </p:normalViewPr>
  <p:slideViewPr>
    <p:cSldViewPr>
      <p:cViewPr varScale="1">
        <p:scale>
          <a:sx n="76" d="100"/>
          <a:sy n="76" d="100"/>
        </p:scale>
        <p:origin x="-96" y="-10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20831-C5EC-4A13-A377-9296AADA067B}" type="datetimeFigureOut">
              <a:rPr lang="en-US" smtClean="0"/>
              <a:t>3/31/2014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52A20-40D4-4823-AD0F-CF862C9C844D}" type="slidenum">
              <a:rPr lang="en-US" smtClean="0"/>
              <a:t>‹#›</a:t>
            </a:fld>
            <a:endParaRPr lang="en-US"/>
          </a:p>
        </p:txBody>
      </p:sp>
    </p:spTree>
    <p:extLst>
      <p:ext uri="{BB962C8B-B14F-4D97-AF65-F5344CB8AC3E}">
        <p14:creationId xmlns:p14="http://schemas.microsoft.com/office/powerpoint/2010/main" val="270862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Tin_dioxide" TargetMode="External"/><Relationship Id="rId13" Type="http://schemas.openxmlformats.org/officeDocument/2006/relationships/hyperlink" Target="http://en.wikipedia.org/wiki/Insulated_glazing" TargetMode="External"/><Relationship Id="rId3" Type="http://schemas.openxmlformats.org/officeDocument/2006/relationships/hyperlink" Target="http://en.wikipedia.org/wiki/Emissivity" TargetMode="External"/><Relationship Id="rId7" Type="http://schemas.openxmlformats.org/officeDocument/2006/relationships/hyperlink" Target="http://en.wikipedia.org/wiki/Low_emissivity#cite_note-3" TargetMode="External"/><Relationship Id="rId12" Type="http://schemas.openxmlformats.org/officeDocument/2006/relationships/hyperlink" Target="http://en.wikipedia.org/wiki/Magnetron_sputterin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en.wikipedia.org/wiki/Low_emissivity#cite_note-2" TargetMode="External"/><Relationship Id="rId11" Type="http://schemas.openxmlformats.org/officeDocument/2006/relationships/hyperlink" Target="http://en.wikipedia.org/wiki/Antireflection" TargetMode="External"/><Relationship Id="rId5" Type="http://schemas.openxmlformats.org/officeDocument/2006/relationships/hyperlink" Target="http://en.wikipedia.org/wiki/Soda-lime_glass" TargetMode="External"/><Relationship Id="rId15" Type="http://schemas.openxmlformats.org/officeDocument/2006/relationships/hyperlink" Target="http://en.wikipedia.org/wiki/Infrared" TargetMode="External"/><Relationship Id="rId10" Type="http://schemas.openxmlformats.org/officeDocument/2006/relationships/hyperlink" Target="http://en.wikipedia.org/wiki/Float_glass" TargetMode="External"/><Relationship Id="rId4" Type="http://schemas.openxmlformats.org/officeDocument/2006/relationships/hyperlink" Target="http://en.wikipedia.org/wiki/Black_body" TargetMode="External"/><Relationship Id="rId9" Type="http://schemas.openxmlformats.org/officeDocument/2006/relationships/hyperlink" Target="http://en.wikipedia.org/wiki/Pyrolytic_coating" TargetMode="External"/><Relationship Id="rId14" Type="http://schemas.openxmlformats.org/officeDocument/2006/relationships/hyperlink" Target="http://en.wikipedia.org/wiki/Insulated_glas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nfrare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ki/Waveleng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a:t>
            </a:fld>
            <a:endParaRPr lang="en-US"/>
          </a:p>
        </p:txBody>
      </p:sp>
    </p:spTree>
    <p:extLst>
      <p:ext uri="{BB962C8B-B14F-4D97-AF65-F5344CB8AC3E}">
        <p14:creationId xmlns:p14="http://schemas.microsoft.com/office/powerpoint/2010/main" val="303713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Frequently-used rooms </a:t>
            </a:r>
            <a:r>
              <a:rPr lang="en-US" sz="1200" b="0" i="0" u="none" strike="noStrike" kern="1200" baseline="0" dirty="0" smtClean="0">
                <a:solidFill>
                  <a:schemeClr val="tx1"/>
                </a:solidFill>
                <a:latin typeface="+mn-lt"/>
                <a:ea typeface="+mn-ea"/>
                <a:cs typeface="+mn-cs"/>
              </a:rPr>
              <a:t>(morning to bedtime)- Family rooms, kitchens, and dens work well on the south side. Be aware of potential problems with glare from sunlight through large expanses of windows.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Day-use rooms</a:t>
            </a:r>
            <a:r>
              <a:rPr lang="en-US" sz="1200" b="0" i="0" u="none" strike="noStrike" kern="1200" baseline="0" dirty="0" smtClean="0">
                <a:solidFill>
                  <a:schemeClr val="tx1"/>
                </a:solidFill>
                <a:latin typeface="+mn-lt"/>
                <a:ea typeface="+mn-ea"/>
                <a:cs typeface="+mn-cs"/>
              </a:rPr>
              <a:t>- Breakfast rooms, sunrooms, playrooms, and offices work well on the south side of the house. They should adjoin rooms that are used frequently to take full advantage of solar heating.</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Sunspaces</a:t>
            </a:r>
            <a:r>
              <a:rPr lang="en-US" sz="1200" b="0" i="0" u="none" strike="noStrike" kern="1200" baseline="0" dirty="0" smtClean="0">
                <a:solidFill>
                  <a:schemeClr val="tx1"/>
                </a:solidFill>
                <a:latin typeface="+mn-lt"/>
                <a:ea typeface="+mn-ea"/>
                <a:cs typeface="+mn-cs"/>
              </a:rPr>
              <a:t>- These rooms can be isolated from the house if unconditioned. In winter, the doors can be opened to let solar heat move into the home. At night, the doors can be closed, and the sunspace buffers the home against the cold night air. In summer, sunspaces protect the home from outside heat gain. For best performance, they should not be air conditioned.</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Privacy rooms</a:t>
            </a:r>
            <a:r>
              <a:rPr lang="en-US" sz="1200" b="0" i="0" u="none" strike="noStrike" kern="1200" baseline="0" dirty="0" smtClean="0">
                <a:solidFill>
                  <a:schemeClr val="tx1"/>
                </a:solidFill>
                <a:latin typeface="+mn-lt"/>
                <a:ea typeface="+mn-ea"/>
                <a:cs typeface="+mn-cs"/>
              </a:rPr>
              <a:t>- Bathrooms and dressing rooms can be connected to solar-heated areas, but are not usually located on the south side.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Night-use rooms</a:t>
            </a:r>
            <a:r>
              <a:rPr lang="en-US" sz="1200" b="0" i="0" u="none" strike="noStrike" kern="1200" baseline="0" dirty="0" smtClean="0">
                <a:solidFill>
                  <a:schemeClr val="tx1"/>
                </a:solidFill>
                <a:latin typeface="+mn-lt"/>
                <a:ea typeface="+mn-ea"/>
                <a:cs typeface="+mn-cs"/>
              </a:rPr>
              <a:t>- Bedrooms are usually best on the north side, unless used often during the day. It is often difficult to fit thermal storage mass into bedrooms, and privacy needs may limit opportunities for installing large glass areas. However, some homeowners may prefer bedrooms filled with natural light and can use passive solar features effectively.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Seldom-used rooms</a:t>
            </a:r>
            <a:r>
              <a:rPr lang="en-US" sz="1200" b="0" i="0" u="none" strike="noStrike" kern="1200" baseline="0" dirty="0" smtClean="0">
                <a:solidFill>
                  <a:schemeClr val="tx1"/>
                </a:solidFill>
                <a:latin typeface="+mn-lt"/>
                <a:ea typeface="+mn-ea"/>
                <a:cs typeface="+mn-cs"/>
              </a:rPr>
              <a:t>- Formal living rooms, dining rooms, and extra bedrooms are best on the north side, out of the traffic pattern and air flow.</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Buffer rooms</a:t>
            </a:r>
            <a:r>
              <a:rPr lang="en-US" sz="1200" b="0" i="0" u="none" strike="noStrike" kern="1200" baseline="0" dirty="0" smtClean="0">
                <a:solidFill>
                  <a:schemeClr val="tx1"/>
                </a:solidFill>
                <a:latin typeface="+mn-lt"/>
                <a:ea typeface="+mn-ea"/>
                <a:cs typeface="+mn-cs"/>
              </a:rPr>
              <a:t>- Unheated spaces such as closets, laundries, workshops, pantries, and garages work best against the north, east, or west exterior walls. They protect the conditioned space from outside temperature extremes.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Exterior covered areas</a:t>
            </a:r>
            <a:r>
              <a:rPr lang="en-US" sz="1200" b="0" i="0" u="none" strike="noStrike" kern="1200" baseline="0" dirty="0" smtClean="0">
                <a:solidFill>
                  <a:schemeClr val="tx1"/>
                </a:solidFill>
                <a:latin typeface="+mn-lt"/>
                <a:ea typeface="+mn-ea"/>
                <a:cs typeface="+mn-cs"/>
              </a:rPr>
              <a:t>- Porches and carports on the east and west provide summer shading. However, west-facing porches may be uncomfortable in the afternoon. Avoid covered porches on the south side, as they shade winter sunlight.</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13</a:t>
            </a:fld>
            <a:endParaRPr lang="en-US"/>
          </a:p>
        </p:txBody>
      </p:sp>
    </p:spTree>
    <p:extLst>
      <p:ext uri="{BB962C8B-B14F-4D97-AF65-F5344CB8AC3E}">
        <p14:creationId xmlns:p14="http://schemas.microsoft.com/office/powerpoint/2010/main" val="405692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http://answers.yahoo.com/</a:t>
            </a:r>
          </a:p>
          <a:p>
            <a:r>
              <a:rPr lang="en-US" sz="1200" b="0" i="0" kern="1200" smtClean="0">
                <a:solidFill>
                  <a:schemeClr val="tx1"/>
                </a:solidFill>
                <a:effectLst/>
                <a:latin typeface="+mn-lt"/>
                <a:ea typeface="+mn-ea"/>
                <a:cs typeface="+mn-cs"/>
              </a:rPr>
              <a:t>Light </a:t>
            </a:r>
            <a:r>
              <a:rPr lang="en-US" sz="1200" b="0" i="0" kern="1200" dirty="0" smtClean="0">
                <a:solidFill>
                  <a:schemeClr val="tx1"/>
                </a:solidFill>
                <a:effectLst/>
                <a:latin typeface="+mn-lt"/>
                <a:ea typeface="+mn-ea"/>
                <a:cs typeface="+mn-cs"/>
              </a:rPr>
              <a:t>energy and heat energy are the same thing, 'electromagnetic waves'. The fancy name for heat energy is infrared radiation and the fancy name for light energy is visible radiation. But they work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Heat and light come in tiny packets called photons that work like particles in some ways. They also act like waves, vibrating back and forth very fast.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 photon is a unit, a whole package. There is no such thing as fast photons or slow photons. They are all going the same speed, the speed of light. So when photons hit something (like sunlight shining on your face) they can't slow down. They have to give up some of their energy in a different way.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they have to vibrate at a different rate of speed. They still move at the speed of light, they just vibrate slower while they move. So, the ONLY difference between heat and light is that they are vibrating at different rates of speed, even though they are travelling at the same rate of speed. Otherwise, they are just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Infrared (heat) photons vibrate slower than visible (light) photons. The light photons hit your face and are absorbed (swallowed up) by atoms. Their rate of vibration slows down and they change to heat photons. Your face feels warm. Then the heat photons leak out again as you cool off.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Now, the Sun does put out a lot of both heat and light. Have you ever been in a car in the </a:t>
            </a:r>
            <a:r>
              <a:rPr lang="en-US" sz="1200" b="0" i="0" kern="1200" dirty="0" err="1" smtClean="0">
                <a:solidFill>
                  <a:schemeClr val="tx1"/>
                </a:solidFill>
                <a:effectLst/>
                <a:latin typeface="+mn-lt"/>
                <a:ea typeface="+mn-ea"/>
                <a:cs typeface="+mn-cs"/>
              </a:rPr>
              <a:t>wintetime</a:t>
            </a:r>
            <a:r>
              <a:rPr lang="en-US" sz="1200" b="0" i="0" kern="1200" dirty="0" smtClean="0">
                <a:solidFill>
                  <a:schemeClr val="tx1"/>
                </a:solidFill>
                <a:effectLst/>
                <a:latin typeface="+mn-lt"/>
                <a:ea typeface="+mn-ea"/>
                <a:cs typeface="+mn-cs"/>
              </a:rPr>
              <a:t>, with the sun shining in your face? The windows are transparent to light but not to heat.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is cold outside. Infrared waves (the photons) do not go through glass well. They are reflected outside. But the light comes through because the window is transparent to light, it lets the waves (</a:t>
            </a:r>
            <a:r>
              <a:rPr lang="en-US" sz="1200" b="0" i="0" kern="1200" dirty="0" err="1" smtClean="0">
                <a:solidFill>
                  <a:schemeClr val="tx1"/>
                </a:solidFill>
                <a:effectLst/>
                <a:latin typeface="+mn-lt"/>
                <a:ea typeface="+mn-ea"/>
                <a:cs typeface="+mn-cs"/>
              </a:rPr>
              <a:t>phtotons</a:t>
            </a:r>
            <a:r>
              <a:rPr lang="en-US" sz="1200" b="0" i="0" kern="1200" dirty="0" smtClean="0">
                <a:solidFill>
                  <a:schemeClr val="tx1"/>
                </a:solidFill>
                <a:effectLst/>
                <a:latin typeface="+mn-lt"/>
                <a:ea typeface="+mn-ea"/>
                <a:cs typeface="+mn-cs"/>
              </a:rPr>
              <a:t>) through. The light turns into heat when it hits your face, and you feel it.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This is also what makes a car so hot in the summertime: the light of the sun comes in the car and changes to heat. Then it can't get out the windows again, and the car gets hot.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we do two things: we leave the windows open a little to let the air circulate and carry the heat back outside, and we put reflectors inside the windshield, to reflect the light back out, If the light is not absorbed, it is not being turned into heat. I hope this helps.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16</a:t>
            </a:fld>
            <a:endParaRPr lang="en-US"/>
          </a:p>
        </p:txBody>
      </p:sp>
    </p:spTree>
    <p:extLst>
      <p:ext uri="{BB962C8B-B14F-4D97-AF65-F5344CB8AC3E}">
        <p14:creationId xmlns:p14="http://schemas.microsoft.com/office/powerpoint/2010/main" val="334497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THERMAL MASS IN PASSIVE SOLAR AND</a:t>
            </a:r>
          </a:p>
          <a:p>
            <a:r>
              <a:rPr lang="en-US" sz="1200" b="1" i="0" u="none" strike="noStrike" kern="1200" baseline="0" dirty="0" smtClean="0">
                <a:solidFill>
                  <a:schemeClr val="tx1"/>
                </a:solidFill>
                <a:latin typeface="+mn-lt"/>
                <a:ea typeface="+mn-ea"/>
                <a:cs typeface="+mn-cs"/>
              </a:rPr>
              <a:t>ENERGY-CONSERVING BUILDINGS</a:t>
            </a:r>
          </a:p>
          <a:p>
            <a:r>
              <a:rPr lang="en-US" sz="1200" b="1" i="0" u="none" strike="noStrike" kern="1200" baseline="0" dirty="0" smtClean="0">
                <a:solidFill>
                  <a:schemeClr val="tx1"/>
                </a:solidFill>
                <a:latin typeface="+mn-lt"/>
                <a:ea typeface="+mn-ea"/>
                <a:cs typeface="+mn-cs"/>
              </a:rPr>
              <a:t>Bruce </a:t>
            </a:r>
            <a:r>
              <a:rPr lang="en-US" sz="1200" b="1" i="0" u="none" strike="noStrike" kern="1200" baseline="0" dirty="0" err="1" smtClean="0">
                <a:solidFill>
                  <a:schemeClr val="tx1"/>
                </a:solidFill>
                <a:latin typeface="+mn-lt"/>
                <a:ea typeface="+mn-ea"/>
                <a:cs typeface="+mn-cs"/>
              </a:rPr>
              <a:t>Haglund</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Professor, University of Idaho</a:t>
            </a:r>
          </a:p>
          <a:p>
            <a:r>
              <a:rPr lang="en-US" sz="1200" b="1" i="0" u="none" strike="noStrike" kern="1200" baseline="0" dirty="0" smtClean="0">
                <a:solidFill>
                  <a:schemeClr val="tx1"/>
                </a:solidFill>
                <a:latin typeface="+mn-lt"/>
                <a:ea typeface="+mn-ea"/>
                <a:cs typeface="+mn-cs"/>
              </a:rPr>
              <a:t>Kurt </a:t>
            </a:r>
            <a:r>
              <a:rPr lang="en-US" sz="1200" b="1" i="0" u="none" strike="noStrike" kern="1200" baseline="0" dirty="0" err="1" smtClean="0">
                <a:solidFill>
                  <a:schemeClr val="tx1"/>
                </a:solidFill>
                <a:latin typeface="+mn-lt"/>
                <a:ea typeface="+mn-ea"/>
                <a:cs typeface="+mn-cs"/>
              </a:rPr>
              <a:t>Rathmann</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Research Assistant, University of Idaho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flows from warmer to cooler objects by radiation, conduction &amp; convection</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17</a:t>
            </a:fld>
            <a:endParaRPr lang="en-US"/>
          </a:p>
        </p:txBody>
      </p:sp>
    </p:spTree>
    <p:extLst>
      <p:ext uri="{BB962C8B-B14F-4D97-AF65-F5344CB8AC3E}">
        <p14:creationId xmlns:p14="http://schemas.microsoft.com/office/powerpoint/2010/main" val="954543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18</a:t>
            </a:fld>
            <a:endParaRPr lang="en-US"/>
          </a:p>
        </p:txBody>
      </p:sp>
    </p:spTree>
    <p:extLst>
      <p:ext uri="{BB962C8B-B14F-4D97-AF65-F5344CB8AC3E}">
        <p14:creationId xmlns:p14="http://schemas.microsoft.com/office/powerpoint/2010/main" val="240983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endParaRPr lang="en-US" sz="1200" b="1" i="0"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Thermal storage walls, also know as </a:t>
            </a:r>
            <a:r>
              <a:rPr lang="en-US" sz="1200" b="0" i="1" u="none" strike="noStrike" kern="1200" baseline="0" dirty="0" err="1" smtClean="0">
                <a:solidFill>
                  <a:schemeClr val="tx1"/>
                </a:solidFill>
                <a:latin typeface="+mn-lt"/>
                <a:ea typeface="+mn-ea"/>
                <a:cs typeface="+mn-cs"/>
              </a:rPr>
              <a:t>Trombe</a:t>
            </a:r>
            <a:r>
              <a:rPr lang="en-US" sz="1200" b="0" i="1" u="none" strike="noStrike" kern="1200" baseline="0" dirty="0" smtClean="0">
                <a:solidFill>
                  <a:schemeClr val="tx1"/>
                </a:solidFill>
                <a:latin typeface="+mn-lt"/>
                <a:ea typeface="+mn-ea"/>
                <a:cs typeface="+mn-cs"/>
              </a:rPr>
              <a:t> wall, require construction of two exterior walls – one made of concrete or concrete-filled block and the other made of glass, are more expensive than other passive solar designs. Thermal storage walls store solar heat and let it radiate into the living area. They also do not provide as much savings on heating bills during the cloudy winters.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19</a:t>
            </a:fld>
            <a:endParaRPr lang="en-US"/>
          </a:p>
        </p:txBody>
      </p:sp>
    </p:spTree>
    <p:extLst>
      <p:ext uri="{BB962C8B-B14F-4D97-AF65-F5344CB8AC3E}">
        <p14:creationId xmlns:p14="http://schemas.microsoft.com/office/powerpoint/2010/main" val="152869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Sunspaces, rooms independent of the home’s heating and cooling system, capture the sun’s energy and transfer the heat generated to the house. Sunspaces are also used often but are usually not connected to the central heating and cooling system of the rest of the home. They are comfortable during much of the year, but are not intended as living space year round.</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652A20-40D4-4823-AD0F-CF862C9C844D}" type="slidenum">
              <a:rPr lang="en-US" smtClean="0"/>
              <a:t>20</a:t>
            </a:fld>
            <a:endParaRPr lang="en-US"/>
          </a:p>
        </p:txBody>
      </p:sp>
    </p:spTree>
    <p:extLst>
      <p:ext uri="{BB962C8B-B14F-4D97-AF65-F5344CB8AC3E}">
        <p14:creationId xmlns:p14="http://schemas.microsoft.com/office/powerpoint/2010/main" val="235781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Sunspaces, rooms independent of the home’s heating and cooling system, capture the sun’s energy and transfer the heat generated to the house. Sunspaces are also used often but are usually not connected to the central heating and cooling system of the rest of the home. They are comfortable during much of the year, but are not intended as living space year round.</a:t>
            </a: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652A20-40D4-4823-AD0F-CF862C9C844D}" type="slidenum">
              <a:rPr lang="en-US" smtClean="0"/>
              <a:t>21</a:t>
            </a:fld>
            <a:endParaRPr lang="en-US"/>
          </a:p>
        </p:txBody>
      </p:sp>
    </p:spTree>
    <p:extLst>
      <p:ext uri="{BB962C8B-B14F-4D97-AF65-F5344CB8AC3E}">
        <p14:creationId xmlns:p14="http://schemas.microsoft.com/office/powerpoint/2010/main" val="37181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endParaRPr lang="en-US" sz="1200" b="1"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Direct gain system, the most common and simple designs, are houses in which the living areas themselves act as collectors of solar energy by using south-facing windows which allow sunlight directly enter the home. Thermal mass in the form of concrete or masonry walls or floors capture </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22</a:t>
            </a:fld>
            <a:endParaRPr lang="en-US"/>
          </a:p>
        </p:txBody>
      </p:sp>
    </p:spTree>
    <p:extLst>
      <p:ext uri="{BB962C8B-B14F-4D97-AF65-F5344CB8AC3E}">
        <p14:creationId xmlns:p14="http://schemas.microsoft.com/office/powerpoint/2010/main" val="440494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latinLnBrk="0" hangingPunct="1"/>
            <a:r>
              <a:rPr lang="en-US" sz="1200" b="0" i="0" u="none" strike="noStrike" kern="1200" dirty="0" smtClean="0">
                <a:solidFill>
                  <a:schemeClr val="tx1"/>
                </a:solidFill>
                <a:effectLst/>
                <a:latin typeface="+mn-lt"/>
                <a:ea typeface="+mn-ea"/>
                <a:cs typeface="+mn-cs"/>
              </a:rPr>
              <a:t>http://www.southface.org/learning-center/library/solar-resources/how-passive-solar-works</a:t>
            </a:r>
          </a:p>
          <a:p>
            <a:pPr rtl="0" eaLnBrk="1" fontAlgn="base" latinLnBrk="0" hangingPunct="1"/>
            <a:r>
              <a:rPr lang="en-US" sz="1200" b="0" i="0" u="none" strike="noStrike" kern="1200" dirty="0" smtClean="0">
                <a:solidFill>
                  <a:schemeClr val="tx1"/>
                </a:solidFill>
                <a:effectLst/>
                <a:latin typeface="+mn-lt"/>
                <a:ea typeface="+mn-ea"/>
                <a:cs typeface="+mn-cs"/>
              </a:rPr>
              <a:t> </a:t>
            </a:r>
          </a:p>
          <a:p>
            <a:pPr rtl="0" eaLnBrk="1" fontAlgn="base" latinLnBrk="0" hangingPunct="1"/>
            <a:r>
              <a:rPr lang="en-US" sz="1200" b="1" i="0" u="none" strike="noStrike" kern="1200" dirty="0" smtClean="0">
                <a:solidFill>
                  <a:schemeClr val="tx1"/>
                </a:solidFill>
                <a:effectLst/>
                <a:latin typeface="+mn-lt"/>
                <a:ea typeface="+mn-ea"/>
                <a:cs typeface="+mn-cs"/>
              </a:rPr>
              <a:t>10:00 am to 5:00 pm</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Sunlight enters south-facing windows and strikes the thermal mass inside the home. The sunlight is converted to heat energy, which heats both the air and thermal mass materials. On most sunny days, solar heat maintains comfort during the mid-morning to late afternoon periods.</a:t>
            </a: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dirty="0" smtClean="0">
                <a:solidFill>
                  <a:schemeClr val="tx1"/>
                </a:solidFill>
                <a:effectLst/>
                <a:latin typeface="+mn-lt"/>
                <a:ea typeface="+mn-ea"/>
                <a:cs typeface="+mn-cs"/>
              </a:rPr>
              <a:t>5:00 pm to 11:00 pm</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As the sun sets, it stops supplying heat to the home. However, a substantial amount of heat has been stored in the thermal mass. These materials release the heat slowly into the passive solar rooms, keeping them comfortable on most winter evenings. If temperatures fall below the comfort level, supplemental heat is needed.</a:t>
            </a:r>
          </a:p>
          <a:p>
            <a:pPr rtl="0" eaLnBrk="1" fontAlgn="base" latinLnBrk="0" hangingPunct="1"/>
            <a:r>
              <a:rPr lang="en-US" sz="1200" b="0" i="0" u="none" strike="noStrike" kern="1200" dirty="0" smtClean="0">
                <a:solidFill>
                  <a:schemeClr val="tx1"/>
                </a:solidFill>
                <a:effectLst/>
                <a:latin typeface="+mn-lt"/>
                <a:ea typeface="+mn-ea"/>
                <a:cs typeface="+mn-cs"/>
              </a:rPr>
              <a:t> </a:t>
            </a:r>
          </a:p>
          <a:p>
            <a:pPr rtl="0" eaLnBrk="1" fontAlgn="base" latinLnBrk="0" hangingPunct="1"/>
            <a:r>
              <a:rPr lang="en-US" sz="1200" b="1" i="0" u="none" strike="noStrike" kern="1200" dirty="0" smtClean="0">
                <a:solidFill>
                  <a:schemeClr val="tx1"/>
                </a:solidFill>
                <a:effectLst/>
                <a:latin typeface="+mn-lt"/>
                <a:ea typeface="+mn-ea"/>
                <a:cs typeface="+mn-cs"/>
              </a:rPr>
              <a:t>11:00 pm to 6:30 am</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The home owner sets the thermostat back at night, so less backup heating is needed. Energy-efficient features in the home minimize heat losses to the outside.</a:t>
            </a:r>
          </a:p>
          <a:p>
            <a:pPr rtl="0" eaLnBrk="1" fontAlgn="ctr" latinLnBrk="0" hangingPunct="1"/>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dirty="0" smtClean="0">
                <a:solidFill>
                  <a:schemeClr val="tx1"/>
                </a:solidFill>
                <a:effectLst/>
                <a:latin typeface="+mn-lt"/>
                <a:ea typeface="+mn-ea"/>
                <a:cs typeface="+mn-cs"/>
              </a:rPr>
              <a:t>6:30 am to 10:00 am</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Providing a comfortable temperature with passive solar heating systems is toughest in the cool early morning hours. The thermal mass has usually given up most of its heat, and the sun has not risen enough to begin heating the home. During this period, the home owner may have to rely on supplemental heat. Energy-efficient features in the home minimize the need for supplemental heating.</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23</a:t>
            </a:fld>
            <a:endParaRPr lang="en-US"/>
          </a:p>
        </p:txBody>
      </p:sp>
    </p:spTree>
    <p:extLst>
      <p:ext uri="{BB962C8B-B14F-4D97-AF65-F5344CB8AC3E}">
        <p14:creationId xmlns:p14="http://schemas.microsoft.com/office/powerpoint/2010/main" val="210482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endParaRPr lang="en-US" sz="1200" b="1"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NFRC </a:t>
            </a:r>
            <a:r>
              <a:rPr lang="en-US" sz="1200" b="0" i="1" u="none" strike="noStrike" kern="1200" baseline="0" dirty="0" smtClean="0">
                <a:solidFill>
                  <a:schemeClr val="tx1"/>
                </a:solidFill>
                <a:latin typeface="+mn-lt"/>
                <a:ea typeface="+mn-ea"/>
                <a:cs typeface="+mn-cs"/>
              </a:rPr>
              <a:t>– the National Fenestration Rating Council, a national nonprofit organization that publishes a directory of windows that have been tested according to their criteria. The NFRC label lists the insulating values and air tightness which has been verified by independent laboratories. See figure 1-3.</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R-value and U-value </a:t>
            </a:r>
            <a:r>
              <a:rPr lang="en-US" sz="1200" b="0" i="1" u="none" strike="noStrike" kern="1200" baseline="0" dirty="0" smtClean="0">
                <a:solidFill>
                  <a:schemeClr val="tx1"/>
                </a:solidFill>
                <a:latin typeface="+mn-lt"/>
                <a:ea typeface="+mn-ea"/>
                <a:cs typeface="+mn-cs"/>
              </a:rPr>
              <a:t>– ratings for the insulating values of windows. R-values refer to the resistance to heat flow. U-values measure the ability of the window to conduct heat and are the inverse of the R-value, thus the lower the U-value the better. A typical new window having a low-emissivity coating and an inert gas in the air space might have an R-value of 3.3, or a U-value of about 0.30.</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Solar Heat Gain Coefficient (SHGC) </a:t>
            </a:r>
            <a:r>
              <a:rPr lang="en-US" sz="1200" b="0" i="1" u="none" strike="noStrike" kern="1200" baseline="0" dirty="0" smtClean="0">
                <a:solidFill>
                  <a:schemeClr val="tx1"/>
                </a:solidFill>
                <a:latin typeface="+mn-lt"/>
                <a:ea typeface="+mn-ea"/>
                <a:cs typeface="+mn-cs"/>
              </a:rPr>
              <a:t>– the fraction of solar heat that actually penetrates a window and enters the living area of a home. A window with a SHGC of 0.8 lets about 4 times as much sunlight into a home as a window with a SHGC of 0.2. Because they reduce summer cooling bills, windows with lower SHGC save money. However, for heating in passive solar homes, these same windows may not provide the savings in winter months of window units with a higher SHGC.</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Shading Coefficient </a:t>
            </a:r>
            <a:r>
              <a:rPr lang="en-US" sz="1200" b="0" i="1" u="none" strike="noStrike" kern="1200" baseline="0" dirty="0" smtClean="0">
                <a:solidFill>
                  <a:schemeClr val="tx1"/>
                </a:solidFill>
                <a:latin typeface="+mn-lt"/>
                <a:ea typeface="+mn-ea"/>
                <a:cs typeface="+mn-cs"/>
              </a:rPr>
              <a:t>– this older method of showing the relative solar transmission through windows assigns a single clear window a Shading Coefficient of 1.0. Double-glazed windows have Shading Coefficients of 0.87. If you know the Shading Coefficient of a window, you can find the SHGC by multiplying the Shading Coefficient by 0.88.</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Visible Light Transmittance </a:t>
            </a:r>
            <a:r>
              <a:rPr lang="en-US" sz="1200" b="0" i="1" u="none" strike="noStrike" kern="1200" baseline="0" dirty="0" smtClean="0">
                <a:solidFill>
                  <a:schemeClr val="tx1"/>
                </a:solidFill>
                <a:latin typeface="+mn-lt"/>
                <a:ea typeface="+mn-ea"/>
                <a:cs typeface="+mn-cs"/>
              </a:rPr>
              <a:t>– a measure of the percentage of visible light that penetrates a window.</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Infiltration </a:t>
            </a:r>
            <a:r>
              <a:rPr lang="en-US" sz="1200" b="0" i="1" u="none" strike="noStrike" kern="1200" baseline="0" dirty="0" smtClean="0">
                <a:solidFill>
                  <a:schemeClr val="tx1"/>
                </a:solidFill>
                <a:latin typeface="+mn-lt"/>
                <a:ea typeface="+mn-ea"/>
                <a:cs typeface="+mn-cs"/>
              </a:rPr>
              <a:t>– the rated tightness of the window usually measured in cubic feet per minute of air leakage per linear foot of crack around the window unit. Double-hung units are typically the leakiest, while fixed are the tightest.</a:t>
            </a:r>
          </a:p>
          <a:p>
            <a:endParaRPr lang="en-US" sz="1200" b="0" i="1"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Low-emissivity windows (Wikipedia)</a:t>
            </a:r>
          </a:p>
          <a:p>
            <a:r>
              <a:rPr lang="en-US" sz="1200" b="0" i="0" u="none" strike="noStrike" kern="1200" dirty="0" smtClean="0">
                <a:solidFill>
                  <a:schemeClr val="tx1"/>
                </a:solidFill>
                <a:effectLst/>
                <a:latin typeface="+mn-lt"/>
                <a:ea typeface="+mn-ea"/>
                <a:cs typeface="+mn-cs"/>
                <a:hlinkClick r:id="rId3" tooltip="Emissivity"/>
              </a:rPr>
              <a:t>Emissivity</a:t>
            </a:r>
            <a:r>
              <a:rPr lang="en-US" sz="1200" b="0" i="0" kern="1200" dirty="0" smtClean="0">
                <a:solidFill>
                  <a:schemeClr val="tx1"/>
                </a:solidFill>
                <a:effectLst/>
                <a:latin typeface="+mn-lt"/>
                <a:ea typeface="+mn-ea"/>
                <a:cs typeface="+mn-cs"/>
              </a:rPr>
              <a:t> is the value given to materials based on the ratio of heat emitted compared to a </a:t>
            </a:r>
            <a:r>
              <a:rPr lang="en-US" sz="1200" b="0" i="0" u="none" strike="noStrike" kern="1200" dirty="0" smtClean="0">
                <a:solidFill>
                  <a:schemeClr val="tx1"/>
                </a:solidFill>
                <a:effectLst/>
                <a:latin typeface="+mn-lt"/>
                <a:ea typeface="+mn-ea"/>
                <a:cs typeface="+mn-cs"/>
                <a:hlinkClick r:id="rId4" tooltip="Black body"/>
              </a:rPr>
              <a:t>blackbody</a:t>
            </a:r>
            <a:r>
              <a:rPr lang="en-US" sz="1200" b="0" i="0" kern="1200" dirty="0" smtClean="0">
                <a:solidFill>
                  <a:schemeClr val="tx1"/>
                </a:solidFill>
                <a:effectLst/>
                <a:latin typeface="+mn-lt"/>
                <a:ea typeface="+mn-ea"/>
                <a:cs typeface="+mn-cs"/>
              </a:rPr>
              <a:t>, on a scale from zero to one. A blackbody would have an emissivity of 1 and a perfect reflector would have a value of 0.</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Window glass is by nature highly thermally emissive, as indicated in the table above. To improve thermal efficiency (insulation properties) thin film coatings are applied to the raw </a:t>
            </a:r>
            <a:r>
              <a:rPr lang="en-US" sz="1200" b="0" i="0" u="none" strike="noStrike" kern="1200" dirty="0" smtClean="0">
                <a:solidFill>
                  <a:schemeClr val="tx1"/>
                </a:solidFill>
                <a:effectLst/>
                <a:latin typeface="+mn-lt"/>
                <a:ea typeface="+mn-ea"/>
                <a:cs typeface="+mn-cs"/>
                <a:hlinkClick r:id="rId5" tooltip="Soda-lime glass"/>
              </a:rPr>
              <a:t>soda-lime glass</a:t>
            </a:r>
            <a:r>
              <a:rPr lang="en-US" sz="1200" b="0" i="0" kern="1200" dirty="0" smtClean="0">
                <a:solidFill>
                  <a:schemeClr val="tx1"/>
                </a:solidFill>
                <a:effectLst/>
                <a:latin typeface="+mn-lt"/>
                <a:ea typeface="+mn-ea"/>
                <a:cs typeface="+mn-cs"/>
              </a:rPr>
              <a:t>. There are two primary methods in use: </a:t>
            </a:r>
            <a:r>
              <a:rPr lang="en-US" sz="1200" b="0" i="0" kern="1200" dirty="0" err="1" smtClean="0">
                <a:solidFill>
                  <a:schemeClr val="tx1"/>
                </a:solidFill>
                <a:effectLst/>
                <a:latin typeface="+mn-lt"/>
                <a:ea typeface="+mn-ea"/>
                <a:cs typeface="+mn-cs"/>
              </a:rPr>
              <a:t>Pyrolytic</a:t>
            </a:r>
            <a:r>
              <a:rPr lang="en-US" sz="1200" b="0" i="0" kern="1200" dirty="0" smtClean="0">
                <a:solidFill>
                  <a:schemeClr val="tx1"/>
                </a:solidFill>
                <a:effectLst/>
                <a:latin typeface="+mn-lt"/>
                <a:ea typeface="+mn-ea"/>
                <a:cs typeface="+mn-cs"/>
              </a:rPr>
              <a:t> CVD and Magnetron Sputtering.</a:t>
            </a:r>
            <a:r>
              <a:rPr lang="en-US" sz="1200" b="0" i="0" u="none" strike="noStrike" kern="1200" baseline="30000" dirty="0" smtClean="0">
                <a:solidFill>
                  <a:schemeClr val="tx1"/>
                </a:solidFill>
                <a:effectLst/>
                <a:latin typeface="+mn-lt"/>
                <a:ea typeface="+mn-ea"/>
                <a:cs typeface="+mn-cs"/>
                <a:hlinkClick r:id="rId6"/>
              </a:rPr>
              <a:t>[2]</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The first involves deposition of fluorinated tin oxide (SnO2:F see </a:t>
            </a:r>
            <a:r>
              <a:rPr lang="en-US" sz="1200" b="0" i="0" u="none" strike="noStrike" kern="1200" dirty="0" smtClean="0">
                <a:solidFill>
                  <a:schemeClr val="tx1"/>
                </a:solidFill>
                <a:effectLst/>
                <a:latin typeface="+mn-lt"/>
                <a:ea typeface="+mn-ea"/>
                <a:cs typeface="+mn-cs"/>
                <a:hlinkClick r:id="rId8" tooltip="Tin dioxide"/>
              </a:rPr>
              <a:t>Tin dioxide</a:t>
            </a:r>
            <a:r>
              <a:rPr lang="en-US" sz="1200" b="0" i="0" kern="1200" dirty="0" smtClean="0">
                <a:solidFill>
                  <a:schemeClr val="tx1"/>
                </a:solidFill>
                <a:effectLst/>
                <a:latin typeface="+mn-lt"/>
                <a:ea typeface="+mn-ea"/>
                <a:cs typeface="+mn-cs"/>
              </a:rPr>
              <a:t> uses) at high temperatures. </a:t>
            </a:r>
            <a:r>
              <a:rPr lang="en-US" sz="1200" b="0" i="0" u="none" strike="noStrike" kern="1200" dirty="0" err="1" smtClean="0">
                <a:solidFill>
                  <a:schemeClr val="tx1"/>
                </a:solidFill>
                <a:effectLst/>
                <a:latin typeface="+mn-lt"/>
                <a:ea typeface="+mn-ea"/>
                <a:cs typeface="+mn-cs"/>
                <a:hlinkClick r:id="rId9" tooltip="Pyrolytic coating"/>
              </a:rPr>
              <a:t>Pyrolytic</a:t>
            </a:r>
            <a:r>
              <a:rPr lang="en-US" sz="1200" b="0" i="0" u="none" strike="noStrike" kern="1200" dirty="0" smtClean="0">
                <a:solidFill>
                  <a:schemeClr val="tx1"/>
                </a:solidFill>
                <a:effectLst/>
                <a:latin typeface="+mn-lt"/>
                <a:ea typeface="+mn-ea"/>
                <a:cs typeface="+mn-cs"/>
                <a:hlinkClick r:id="rId9" tooltip="Pyrolytic coating"/>
              </a:rPr>
              <a:t> coatings</a:t>
            </a:r>
            <a:r>
              <a:rPr lang="en-US" sz="1200" b="0" i="0" kern="1200" dirty="0" smtClean="0">
                <a:solidFill>
                  <a:schemeClr val="tx1"/>
                </a:solidFill>
                <a:effectLst/>
                <a:latin typeface="+mn-lt"/>
                <a:ea typeface="+mn-ea"/>
                <a:cs typeface="+mn-cs"/>
              </a:rPr>
              <a:t> are usually applied at the </a:t>
            </a:r>
            <a:r>
              <a:rPr lang="en-US" sz="1200" b="0" i="0" u="none" strike="noStrike" kern="1200" dirty="0" smtClean="0">
                <a:solidFill>
                  <a:schemeClr val="tx1"/>
                </a:solidFill>
                <a:effectLst/>
                <a:latin typeface="+mn-lt"/>
                <a:ea typeface="+mn-ea"/>
                <a:cs typeface="+mn-cs"/>
                <a:hlinkClick r:id="rId10" tooltip="Float glass"/>
              </a:rPr>
              <a:t>Float glass</a:t>
            </a:r>
            <a:r>
              <a:rPr lang="en-US" sz="1200" b="0" i="0" kern="1200" dirty="0" smtClean="0">
                <a:solidFill>
                  <a:schemeClr val="tx1"/>
                </a:solidFill>
                <a:effectLst/>
                <a:latin typeface="+mn-lt"/>
                <a:ea typeface="+mn-ea"/>
                <a:cs typeface="+mn-cs"/>
              </a:rPr>
              <a:t> plant when the glass is manufactured. The second involves depositing thin silver layer(s) with </a:t>
            </a:r>
            <a:r>
              <a:rPr lang="en-US" sz="1200" b="0" i="0" u="none" strike="noStrike" kern="1200" dirty="0" smtClean="0">
                <a:solidFill>
                  <a:schemeClr val="tx1"/>
                </a:solidFill>
                <a:effectLst/>
                <a:latin typeface="+mn-lt"/>
                <a:ea typeface="+mn-ea"/>
                <a:cs typeface="+mn-cs"/>
                <a:hlinkClick r:id="rId11" tooltip="Antireflection"/>
              </a:rPr>
              <a:t>antireflection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layers.</a:t>
            </a:r>
            <a:r>
              <a:rPr lang="en-US" sz="1200" b="0" i="0" u="none" strike="noStrike" kern="1200" dirty="0" err="1" smtClean="0">
                <a:solidFill>
                  <a:schemeClr val="tx1"/>
                </a:solidFill>
                <a:effectLst/>
                <a:latin typeface="+mn-lt"/>
                <a:ea typeface="+mn-ea"/>
                <a:cs typeface="+mn-cs"/>
                <a:hlinkClick r:id="rId12" tooltip="Magnetron sputtering"/>
              </a:rPr>
              <a:t>Magnetron</a:t>
            </a:r>
            <a:r>
              <a:rPr lang="en-US" sz="1200" b="0" i="0" u="none" strike="noStrike" kern="1200" dirty="0" smtClean="0">
                <a:solidFill>
                  <a:schemeClr val="tx1"/>
                </a:solidFill>
                <a:effectLst/>
                <a:latin typeface="+mn-lt"/>
                <a:ea typeface="+mn-ea"/>
                <a:cs typeface="+mn-cs"/>
                <a:hlinkClick r:id="rId12" tooltip="Magnetron sputtering"/>
              </a:rPr>
              <a:t> sputtering</a:t>
            </a:r>
            <a:r>
              <a:rPr lang="en-US" sz="1200" b="0" i="0" kern="1200" dirty="0" smtClean="0">
                <a:solidFill>
                  <a:schemeClr val="tx1"/>
                </a:solidFill>
                <a:effectLst/>
                <a:latin typeface="+mn-lt"/>
                <a:ea typeface="+mn-ea"/>
                <a:cs typeface="+mn-cs"/>
              </a:rPr>
              <a:t> uses large vacuum chambers with multiple deposition chambers depositing 5 to 10 or more layers in succession. Silver based films are environmentally unstable and must be enclosed in an </a:t>
            </a:r>
            <a:r>
              <a:rPr lang="en-US" sz="1200" b="0" i="0" u="none" strike="noStrike" kern="1200" dirty="0" smtClean="0">
                <a:solidFill>
                  <a:schemeClr val="tx1"/>
                </a:solidFill>
                <a:effectLst/>
                <a:latin typeface="+mn-lt"/>
                <a:ea typeface="+mn-ea"/>
                <a:cs typeface="+mn-cs"/>
                <a:hlinkClick r:id="rId13" tooltip="Insulated glazing"/>
              </a:rPr>
              <a:t>Insulated glazing</a:t>
            </a:r>
            <a:r>
              <a:rPr lang="en-US" sz="1200" b="0" i="0" kern="1200" dirty="0" smtClean="0">
                <a:solidFill>
                  <a:schemeClr val="tx1"/>
                </a:solidFill>
                <a:effectLst/>
                <a:latin typeface="+mn-lt"/>
                <a:ea typeface="+mn-ea"/>
                <a:cs typeface="+mn-cs"/>
              </a:rPr>
              <a:t> or Insulated Glass Unit (IGU) to maintain their properties over time. Specially designed coatings, are applied to one or more surfaces of </a:t>
            </a:r>
            <a:r>
              <a:rPr lang="en-US" sz="1200" b="0" i="0" u="none" strike="noStrike" kern="1200" dirty="0" smtClean="0">
                <a:solidFill>
                  <a:schemeClr val="tx1"/>
                </a:solidFill>
                <a:effectLst/>
                <a:latin typeface="+mn-lt"/>
                <a:ea typeface="+mn-ea"/>
                <a:cs typeface="+mn-cs"/>
                <a:hlinkClick r:id="rId14" tooltip="Insulated glass"/>
              </a:rPr>
              <a:t>insulated glass</a:t>
            </a:r>
            <a:r>
              <a:rPr lang="en-US" sz="1200" b="0" i="0" kern="1200" dirty="0" smtClean="0">
                <a:solidFill>
                  <a:schemeClr val="tx1"/>
                </a:solidFill>
                <a:effectLst/>
                <a:latin typeface="+mn-lt"/>
                <a:ea typeface="+mn-ea"/>
                <a:cs typeface="+mn-cs"/>
              </a:rPr>
              <a:t>. These coatings reflect radiant </a:t>
            </a:r>
            <a:r>
              <a:rPr lang="en-US" sz="1200" b="0" i="0" u="none" strike="noStrike" kern="1200" dirty="0" smtClean="0">
                <a:solidFill>
                  <a:schemeClr val="tx1"/>
                </a:solidFill>
                <a:effectLst/>
                <a:latin typeface="+mn-lt"/>
                <a:ea typeface="+mn-ea"/>
                <a:cs typeface="+mn-cs"/>
                <a:hlinkClick r:id="rId15" tooltip="Infrared"/>
              </a:rPr>
              <a:t>infrared</a:t>
            </a:r>
            <a:r>
              <a:rPr lang="en-US" sz="1200" b="0" i="0" kern="1200" dirty="0" smtClean="0">
                <a:solidFill>
                  <a:schemeClr val="tx1"/>
                </a:solidFill>
                <a:effectLst/>
                <a:latin typeface="+mn-lt"/>
                <a:ea typeface="+mn-ea"/>
                <a:cs typeface="+mn-cs"/>
              </a:rPr>
              <a:t> energy, thus tending to keep radiant heat on the same side of the glass from which it originated, while letting visible light pass. This results in more efficient windows because radiant heat originating from indoors in winter is reflected back inside, while infrared heat radiation from the sun during summer is reflected away, keeping it cooler inside.</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29</a:t>
            </a:fld>
            <a:endParaRPr lang="en-US"/>
          </a:p>
        </p:txBody>
      </p:sp>
    </p:spTree>
    <p:extLst>
      <p:ext uri="{BB962C8B-B14F-4D97-AF65-F5344CB8AC3E}">
        <p14:creationId xmlns:p14="http://schemas.microsoft.com/office/powerpoint/2010/main" val="237637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Infrared is heat. Vibrates slower than visible light</a:t>
            </a:r>
          </a:p>
          <a:p>
            <a:endParaRPr lang="en-US" dirty="0" smtClean="0"/>
          </a:p>
          <a:p>
            <a:r>
              <a:rPr lang="en-US" dirty="0" smtClean="0"/>
              <a:t>http://www.commercialwindows.org/</a:t>
            </a:r>
          </a:p>
          <a:p>
            <a:r>
              <a:rPr lang="en-US" sz="1200" b="0" i="0" kern="1200" dirty="0" smtClean="0">
                <a:solidFill>
                  <a:schemeClr val="tx1"/>
                </a:solidFill>
                <a:effectLst/>
                <a:latin typeface="+mn-lt"/>
                <a:ea typeface="+mn-ea"/>
                <a:cs typeface="+mn-cs"/>
              </a:rPr>
              <a:t>Long-wave radiation heat transfer refers to radiant heat transfer between objects at room or outdoor environmental temperatures. These temperatures emit radiation in the range of 3–50 microns.</a:t>
            </a:r>
          </a:p>
          <a:p>
            <a:r>
              <a:rPr lang="en-US" sz="1200" b="0" i="0" kern="1200" dirty="0" smtClean="0">
                <a:solidFill>
                  <a:schemeClr val="tx1"/>
                </a:solidFill>
                <a:effectLst/>
                <a:latin typeface="+mn-lt"/>
                <a:ea typeface="+mn-ea"/>
                <a:cs typeface="+mn-cs"/>
              </a:rPr>
              <a:t>Short-wave radiation heat transfer refers to radiation from the sun (which is at a temperature of 6000K) and occurs in the 0.3–2.5 micron range. This range includes the ultraviolet, visible, and solar-infrared radiation.</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a:t>
            </a:fld>
            <a:endParaRPr lang="en-US"/>
          </a:p>
        </p:txBody>
      </p:sp>
    </p:spTree>
    <p:extLst>
      <p:ext uri="{BB962C8B-B14F-4D97-AF65-F5344CB8AC3E}">
        <p14:creationId xmlns:p14="http://schemas.microsoft.com/office/powerpoint/2010/main" val="5836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http://www.commercialwindows.org/</a:t>
            </a:r>
          </a:p>
          <a:p>
            <a:r>
              <a:rPr lang="en-US" sz="1200" b="0" i="0" kern="1200" dirty="0" smtClean="0">
                <a:solidFill>
                  <a:schemeClr val="tx1"/>
                </a:solidFill>
                <a:effectLst/>
                <a:latin typeface="+mn-lt"/>
                <a:ea typeface="+mn-ea"/>
                <a:cs typeface="+mn-cs"/>
              </a:rPr>
              <a:t>Transmittance refers to the percentage of radiation that can pass through glazing. Transmittance can be defined for different types of light or energy, e.g., visible transmittance, UV transmittance, or total solar energy transmittance.</a:t>
            </a:r>
          </a:p>
          <a:p>
            <a:r>
              <a:rPr lang="en-US" sz="1200" b="0" i="0" kern="1200" dirty="0" smtClean="0">
                <a:solidFill>
                  <a:schemeClr val="tx1"/>
                </a:solidFill>
                <a:effectLst/>
                <a:latin typeface="+mn-lt"/>
                <a:ea typeface="+mn-ea"/>
                <a:cs typeface="+mn-cs"/>
              </a:rPr>
              <a:t>Transmission of visible light determines the effectiveness of a type of glass in providing daylight and a clear view through the window. For example, tinted glass has a lower visible transmittance than clear glass. While the human eye is sensitive to light at wavelengths from about 0.4 to 0.7 microns, its peak sensitivity is at 0.55, with lower sensitivity at the red and blue ends of the spectrum. This is referred to as the </a:t>
            </a:r>
            <a:r>
              <a:rPr lang="en-US" sz="1200" b="0" i="0" kern="1200" dirty="0" err="1" smtClean="0">
                <a:solidFill>
                  <a:schemeClr val="tx1"/>
                </a:solidFill>
                <a:effectLst/>
                <a:latin typeface="+mn-lt"/>
                <a:ea typeface="+mn-ea"/>
                <a:cs typeface="+mn-cs"/>
              </a:rPr>
              <a:t>photopic</a:t>
            </a:r>
            <a:r>
              <a:rPr lang="en-US" sz="1200" b="0" i="0" kern="1200" dirty="0" smtClean="0">
                <a:solidFill>
                  <a:schemeClr val="tx1"/>
                </a:solidFill>
                <a:effectLst/>
                <a:latin typeface="+mn-lt"/>
                <a:ea typeface="+mn-ea"/>
                <a:cs typeface="+mn-cs"/>
              </a:rPr>
              <a:t> sensitivity of the eye.</a:t>
            </a:r>
          </a:p>
          <a:p>
            <a:r>
              <a:rPr lang="en-US" sz="1200" b="0" i="0" kern="1200" dirty="0" smtClean="0">
                <a:solidFill>
                  <a:schemeClr val="tx1"/>
                </a:solidFill>
                <a:effectLst/>
                <a:latin typeface="+mn-lt"/>
                <a:ea typeface="+mn-ea"/>
                <a:cs typeface="+mn-cs"/>
              </a:rPr>
              <a:t>More than half of the sun's energy is invisible to the eye. Most reaches us as near-infrared with a few percent in the ultraviolet (UV) spectrum. Thus, total solar energy transmittance describes how the glazing responds to a much broader part of the spectrum and is more useful in characterizing the quantity of total solar energy transmitted by the glazing.</a:t>
            </a:r>
          </a:p>
          <a:p>
            <a:r>
              <a:rPr lang="en-US" sz="1200" b="0" i="0" kern="1200" dirty="0" smtClean="0">
                <a:solidFill>
                  <a:schemeClr val="tx1"/>
                </a:solidFill>
                <a:effectLst/>
                <a:latin typeface="+mn-lt"/>
                <a:ea typeface="+mn-ea"/>
                <a:cs typeface="+mn-cs"/>
              </a:rPr>
              <a:t>With the recent advances in glazing technology, manufacturers can control how glazing materials behave in these different areas of the spectrum. The basic properties of the substrate material (glass or plastic) can be altered, and coatings can be added to the surfaces of the substrates. For example, a window optimized for daylighting and for reducing overall solar heat gains should transmit an adequate amount of light in the visible portion of the spectrum, while excluding unnecessary heat gain from the near-infrared part of the electro-magnetic spectrum.</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31</a:t>
            </a:fld>
            <a:endParaRPr lang="en-US"/>
          </a:p>
        </p:txBody>
      </p:sp>
    </p:spTree>
    <p:extLst>
      <p:ext uri="{BB962C8B-B14F-4D97-AF65-F5344CB8AC3E}">
        <p14:creationId xmlns:p14="http://schemas.microsoft.com/office/powerpoint/2010/main" val="3230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http://answers.yahoo.com/</a:t>
            </a:r>
          </a:p>
          <a:p>
            <a:r>
              <a:rPr lang="en-US" sz="1200" b="0" i="0" kern="1200" smtClean="0">
                <a:solidFill>
                  <a:schemeClr val="tx1"/>
                </a:solidFill>
                <a:effectLst/>
                <a:latin typeface="+mn-lt"/>
                <a:ea typeface="+mn-ea"/>
                <a:cs typeface="+mn-cs"/>
              </a:rPr>
              <a:t>Light </a:t>
            </a:r>
            <a:r>
              <a:rPr lang="en-US" sz="1200" b="0" i="0" kern="1200" dirty="0" smtClean="0">
                <a:solidFill>
                  <a:schemeClr val="tx1"/>
                </a:solidFill>
                <a:effectLst/>
                <a:latin typeface="+mn-lt"/>
                <a:ea typeface="+mn-ea"/>
                <a:cs typeface="+mn-cs"/>
              </a:rPr>
              <a:t>energy and heat energy are the same thing, 'electromagnetic waves'. The fancy name for heat energy is infrared radiation and the fancy name for light energy is visible radiation. But they work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Heat and light come in tiny packets called photons that work like particles in some ways. They also act like waves, vibrating back and forth very fast.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 photon is a unit, a whole package. There is no such thing as fast photons or slow photons. They are all going the same speed, the speed of light. So when photons hit something (like sunlight shining on your face) they can't slow down. They have to give up some of their energy in a different way.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they have to vibrate at a different rate of speed. They still move at the speed of light, they just vibrate slower while they move. So, the ONLY difference between heat and light is that they are vibrating at different rates of speed, even though they are travelling at the same rate of speed. Otherwise, they are just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Infrared (heat) photons vibrate slower than visible (light) photons. The light photons hit your face and are absorbed (swallowed up) by atoms. Their rate of vibration slows down and they change to heat photons. Your face feels warm. Then the heat photons leak out again as you cool off.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Now, the Sun does put out a lot of both heat and light. Have you ever been in a car in the </a:t>
            </a:r>
            <a:r>
              <a:rPr lang="en-US" sz="1200" b="0" i="0" kern="1200" dirty="0" err="1" smtClean="0">
                <a:solidFill>
                  <a:schemeClr val="tx1"/>
                </a:solidFill>
                <a:effectLst/>
                <a:latin typeface="+mn-lt"/>
                <a:ea typeface="+mn-ea"/>
                <a:cs typeface="+mn-cs"/>
              </a:rPr>
              <a:t>wintetime</a:t>
            </a:r>
            <a:r>
              <a:rPr lang="en-US" sz="1200" b="0" i="0" kern="1200" dirty="0" smtClean="0">
                <a:solidFill>
                  <a:schemeClr val="tx1"/>
                </a:solidFill>
                <a:effectLst/>
                <a:latin typeface="+mn-lt"/>
                <a:ea typeface="+mn-ea"/>
                <a:cs typeface="+mn-cs"/>
              </a:rPr>
              <a:t>, with the sun shining in your face? The windows are transparent to light but not to heat.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is cold outside. Infrared waves (the photons) do not go through glass well. They are reflected outside. But the light comes through because the window is transparent to light, it lets the waves (</a:t>
            </a:r>
            <a:r>
              <a:rPr lang="en-US" sz="1200" b="0" i="0" kern="1200" dirty="0" err="1" smtClean="0">
                <a:solidFill>
                  <a:schemeClr val="tx1"/>
                </a:solidFill>
                <a:effectLst/>
                <a:latin typeface="+mn-lt"/>
                <a:ea typeface="+mn-ea"/>
                <a:cs typeface="+mn-cs"/>
              </a:rPr>
              <a:t>phtotons</a:t>
            </a:r>
            <a:r>
              <a:rPr lang="en-US" sz="1200" b="0" i="0" kern="1200" dirty="0" smtClean="0">
                <a:solidFill>
                  <a:schemeClr val="tx1"/>
                </a:solidFill>
                <a:effectLst/>
                <a:latin typeface="+mn-lt"/>
                <a:ea typeface="+mn-ea"/>
                <a:cs typeface="+mn-cs"/>
              </a:rPr>
              <a:t>) through. The light turns into heat when it hits your face, and you feel it.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This is also what makes a car so hot in the summertime: the light of the sun comes in the car and changes to heat. Then it can't get out the windows again, and the car gets hot.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we do two things: we leave the windows open a little to let the air circulate and carry the heat back outside, and we put reflectors inside the windshield, to reflect the light back out, If the light is not absorbed, it is not being turned into heat. I hope this helps.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32</a:t>
            </a:fld>
            <a:endParaRPr lang="en-US"/>
          </a:p>
        </p:txBody>
      </p:sp>
    </p:spTree>
    <p:extLst>
      <p:ext uri="{BB962C8B-B14F-4D97-AF65-F5344CB8AC3E}">
        <p14:creationId xmlns:p14="http://schemas.microsoft.com/office/powerpoint/2010/main" val="3271676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http://answers.yahoo.com/</a:t>
            </a:r>
          </a:p>
          <a:p>
            <a:r>
              <a:rPr lang="en-US" sz="1200" b="0" i="0" kern="1200" smtClean="0">
                <a:solidFill>
                  <a:schemeClr val="tx1"/>
                </a:solidFill>
                <a:effectLst/>
                <a:latin typeface="+mn-lt"/>
                <a:ea typeface="+mn-ea"/>
                <a:cs typeface="+mn-cs"/>
              </a:rPr>
              <a:t>Light </a:t>
            </a:r>
            <a:r>
              <a:rPr lang="en-US" sz="1200" b="0" i="0" kern="1200" dirty="0" smtClean="0">
                <a:solidFill>
                  <a:schemeClr val="tx1"/>
                </a:solidFill>
                <a:effectLst/>
                <a:latin typeface="+mn-lt"/>
                <a:ea typeface="+mn-ea"/>
                <a:cs typeface="+mn-cs"/>
              </a:rPr>
              <a:t>energy and heat energy are the same thing, 'electromagnetic waves'. The fancy name for heat energy is infrared radiation and the fancy name for light energy is visible radiation. But they work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Heat and light come in tiny packets called photons that work like particles in some ways. They also act like waves, vibrating back and forth very fast.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 photon is a unit, a whole package. There is no such thing as fast photons or slow photons. They are all going the same speed, the speed of light. So when photons hit something (like sunlight shining on your face) they can't slow down. They have to give up some of their energy in a different way.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they have to vibrate at a different rate of speed. They still move at the speed of light, they just vibrate slower while they move. So, the ONLY difference between heat and light is that they are vibrating at different rates of speed, even though they are travelling at the same rate of speed. Otherwise, they are just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Infrared (heat) photons vibrate slower than visible (light) photons. The light photons hit your face and are absorbed (swallowed up) by atoms. Their rate of vibration slows down and they change to heat photons. Your face feels warm. Then the heat photons leak out again as you cool off.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Now, the Sun does put out a lot of both heat and light. Have you ever been in a car in the </a:t>
            </a:r>
            <a:r>
              <a:rPr lang="en-US" sz="1200" b="0" i="0" kern="1200" dirty="0" err="1" smtClean="0">
                <a:solidFill>
                  <a:schemeClr val="tx1"/>
                </a:solidFill>
                <a:effectLst/>
                <a:latin typeface="+mn-lt"/>
                <a:ea typeface="+mn-ea"/>
                <a:cs typeface="+mn-cs"/>
              </a:rPr>
              <a:t>wintetime</a:t>
            </a:r>
            <a:r>
              <a:rPr lang="en-US" sz="1200" b="0" i="0" kern="1200" dirty="0" smtClean="0">
                <a:solidFill>
                  <a:schemeClr val="tx1"/>
                </a:solidFill>
                <a:effectLst/>
                <a:latin typeface="+mn-lt"/>
                <a:ea typeface="+mn-ea"/>
                <a:cs typeface="+mn-cs"/>
              </a:rPr>
              <a:t>, with the sun shining in your face? The windows are transparent to light but not to heat.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is cold outside. Infrared waves (the photons) do not go through glass well. They are reflected outside. But the light comes through because the window is transparent to light, it lets the waves (</a:t>
            </a:r>
            <a:r>
              <a:rPr lang="en-US" sz="1200" b="0" i="0" kern="1200" dirty="0" err="1" smtClean="0">
                <a:solidFill>
                  <a:schemeClr val="tx1"/>
                </a:solidFill>
                <a:effectLst/>
                <a:latin typeface="+mn-lt"/>
                <a:ea typeface="+mn-ea"/>
                <a:cs typeface="+mn-cs"/>
              </a:rPr>
              <a:t>phtotons</a:t>
            </a:r>
            <a:r>
              <a:rPr lang="en-US" sz="1200" b="0" i="0" kern="1200" dirty="0" smtClean="0">
                <a:solidFill>
                  <a:schemeClr val="tx1"/>
                </a:solidFill>
                <a:effectLst/>
                <a:latin typeface="+mn-lt"/>
                <a:ea typeface="+mn-ea"/>
                <a:cs typeface="+mn-cs"/>
              </a:rPr>
              <a:t>) through. The light turns into heat when it hits your face, and you feel it.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This is also what makes a car so hot in the summertime: the light of the sun comes in the car and changes to heat. Then it can't get out the windows again, and the car gets hot.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we do two things: we leave the windows open a little to let the air circulate and carry the heat back outside, and we put reflectors inside the windshield, to reflect the light back out, If the light is not absorbed, it is not being turned into heat. I hope this helps.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34</a:t>
            </a:fld>
            <a:endParaRPr lang="en-US"/>
          </a:p>
        </p:txBody>
      </p:sp>
    </p:spTree>
    <p:extLst>
      <p:ext uri="{BB962C8B-B14F-4D97-AF65-F5344CB8AC3E}">
        <p14:creationId xmlns:p14="http://schemas.microsoft.com/office/powerpoint/2010/main" val="2426473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1sun4all.com</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36</a:t>
            </a:fld>
            <a:endParaRPr lang="en-US"/>
          </a:p>
        </p:txBody>
      </p:sp>
    </p:spTree>
    <p:extLst>
      <p:ext uri="{BB962C8B-B14F-4D97-AF65-F5344CB8AC3E}">
        <p14:creationId xmlns:p14="http://schemas.microsoft.com/office/powerpoint/2010/main" val="100515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38</a:t>
            </a:fld>
            <a:endParaRPr lang="en-US"/>
          </a:p>
        </p:txBody>
      </p:sp>
    </p:spTree>
    <p:extLst>
      <p:ext uri="{BB962C8B-B14F-4D97-AF65-F5344CB8AC3E}">
        <p14:creationId xmlns:p14="http://schemas.microsoft.com/office/powerpoint/2010/main" val="194081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39</a:t>
            </a:fld>
            <a:endParaRPr lang="en-US"/>
          </a:p>
        </p:txBody>
      </p:sp>
    </p:spTree>
    <p:extLst>
      <p:ext uri="{BB962C8B-B14F-4D97-AF65-F5344CB8AC3E}">
        <p14:creationId xmlns:p14="http://schemas.microsoft.com/office/powerpoint/2010/main" val="33016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40</a:t>
            </a:fld>
            <a:endParaRPr lang="en-US"/>
          </a:p>
        </p:txBody>
      </p:sp>
    </p:spTree>
    <p:extLst>
      <p:ext uri="{BB962C8B-B14F-4D97-AF65-F5344CB8AC3E}">
        <p14:creationId xmlns:p14="http://schemas.microsoft.com/office/powerpoint/2010/main" val="225278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41</a:t>
            </a:fld>
            <a:endParaRPr lang="en-US"/>
          </a:p>
        </p:txBody>
      </p:sp>
    </p:spTree>
    <p:extLst>
      <p:ext uri="{BB962C8B-B14F-4D97-AF65-F5344CB8AC3E}">
        <p14:creationId xmlns:p14="http://schemas.microsoft.com/office/powerpoint/2010/main" val="302513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American Society of Heating, Refrigerating and Air Conditioning Engineers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42</a:t>
            </a:fld>
            <a:endParaRPr lang="en-US"/>
          </a:p>
        </p:txBody>
      </p:sp>
    </p:spTree>
    <p:extLst>
      <p:ext uri="{BB962C8B-B14F-4D97-AF65-F5344CB8AC3E}">
        <p14:creationId xmlns:p14="http://schemas.microsoft.com/office/powerpoint/2010/main" val="3809360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American Society of Heating, Refrigerating and Air Conditioning Engineers</a:t>
            </a:r>
          </a:p>
          <a:p>
            <a:endParaRPr lang="en-US" b="1" dirty="0" smtClean="0"/>
          </a:p>
          <a:p>
            <a:r>
              <a:rPr lang="en-US" b="1" dirty="0" smtClean="0"/>
              <a:t>SHGC replaces SC (Shading coefficient). SHGC is for entire window, while SC was for the glass, so SHGC takes into account dividers, frame,</a:t>
            </a:r>
            <a:r>
              <a:rPr lang="en-US" b="1" baseline="0" dirty="0" smtClean="0"/>
              <a:t> etc. SHGC =~0.87 SC</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43</a:t>
            </a:fld>
            <a:endParaRPr lang="en-US"/>
          </a:p>
        </p:txBody>
      </p:sp>
    </p:spTree>
    <p:extLst>
      <p:ext uri="{BB962C8B-B14F-4D97-AF65-F5344CB8AC3E}">
        <p14:creationId xmlns:p14="http://schemas.microsoft.com/office/powerpoint/2010/main" val="9892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Sun emits electromagnetic waves (EMW)</a:t>
            </a:r>
          </a:p>
          <a:p>
            <a:pPr lvl="1"/>
            <a:r>
              <a:rPr lang="en-US" dirty="0" smtClean="0"/>
              <a:t>Thermal mass adsorbs the energy, releasing it as infrared radiation (heat)</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a:t>
            </a:fld>
            <a:endParaRPr lang="en-US"/>
          </a:p>
        </p:txBody>
      </p:sp>
    </p:spTree>
    <p:extLst>
      <p:ext uri="{BB962C8B-B14F-4D97-AF65-F5344CB8AC3E}">
        <p14:creationId xmlns:p14="http://schemas.microsoft.com/office/powerpoint/2010/main" val="3197023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east in afternoon, west in morning</a:t>
            </a:r>
          </a:p>
          <a:p>
            <a:r>
              <a:rPr lang="en-US" dirty="0" smtClean="0"/>
              <a:t>East column does NOT say (West)</a:t>
            </a:r>
            <a:r>
              <a:rPr lang="en-US" baseline="0" dirty="0" smtClean="0"/>
              <a:t> in typical table.</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44</a:t>
            </a:fld>
            <a:endParaRPr lang="en-US"/>
          </a:p>
        </p:txBody>
      </p:sp>
    </p:spTree>
    <p:extLst>
      <p:ext uri="{BB962C8B-B14F-4D97-AF65-F5344CB8AC3E}">
        <p14:creationId xmlns:p14="http://schemas.microsoft.com/office/powerpoint/2010/main" val="2637525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American Society of Heating, Refrigerating and Air Conditioning Engineers</a:t>
            </a:r>
          </a:p>
          <a:p>
            <a:r>
              <a:rPr lang="en-US" b="1" dirty="0" smtClean="0"/>
              <a:t>28 d in Feb</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45</a:t>
            </a:fld>
            <a:endParaRPr lang="en-US"/>
          </a:p>
        </p:txBody>
      </p:sp>
    </p:spTree>
    <p:extLst>
      <p:ext uri="{BB962C8B-B14F-4D97-AF65-F5344CB8AC3E}">
        <p14:creationId xmlns:p14="http://schemas.microsoft.com/office/powerpoint/2010/main" val="387627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American Society of Heating, Refrigerating and Air Conditioning Engineers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46</a:t>
            </a:fld>
            <a:endParaRPr lang="en-US"/>
          </a:p>
        </p:txBody>
      </p:sp>
    </p:spTree>
    <p:extLst>
      <p:ext uri="{BB962C8B-B14F-4D97-AF65-F5344CB8AC3E}">
        <p14:creationId xmlns:p14="http://schemas.microsoft.com/office/powerpoint/2010/main" val="1622872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Increased south-facing glass area </a:t>
            </a:r>
            <a:r>
              <a:rPr lang="en-US" sz="1200" b="0" i="0" u="none" strike="noStrike" kern="1200" baseline="0" dirty="0" smtClean="0">
                <a:solidFill>
                  <a:schemeClr val="tx1"/>
                </a:solidFill>
                <a:latin typeface="+mn-lt"/>
                <a:ea typeface="+mn-ea"/>
                <a:cs typeface="+mn-cs"/>
              </a:rPr>
              <a:t>- allows sunlight to help warm the home in winter months. South-facing windows receive close to three times as much sunlight as east and west windows in the winter and a third less sunlight in the summer. Sun-tempered homes have no more than 7% of the floor area as southern glazing. In passive solar homes the area of the south facing glazing is 7-12% of the floor area. This amount of glazing requires the use of thermal mass to temper the heat gain. A home with increased southern glazing up to 7% is considered sun-tempered and can be effective with out the use of thermal mass. </a:t>
            </a:r>
          </a:p>
          <a:p>
            <a:r>
              <a:rPr lang="en-US" sz="1200" b="1" i="0" u="none" strike="noStrike" kern="1200" baseline="0" dirty="0" smtClean="0">
                <a:solidFill>
                  <a:schemeClr val="tx1"/>
                </a:solidFill>
                <a:latin typeface="+mn-lt"/>
                <a:ea typeface="+mn-ea"/>
                <a:cs typeface="+mn-cs"/>
              </a:rPr>
              <a:t>Lower east and west glass areas </a:t>
            </a:r>
            <a:r>
              <a:rPr lang="en-US" sz="1200" b="0" i="0" u="none" strike="noStrike" kern="1200" baseline="0" dirty="0" smtClean="0">
                <a:solidFill>
                  <a:schemeClr val="tx1"/>
                </a:solidFill>
                <a:latin typeface="+mn-lt"/>
                <a:ea typeface="+mn-ea"/>
                <a:cs typeface="+mn-cs"/>
              </a:rPr>
              <a:t>- reduce summer cooling needs because it prevents unwanted sun from entering the home in the morning and afternoon. Eliminating the windows also lowers construction costs.</a:t>
            </a:r>
          </a:p>
          <a:p>
            <a:r>
              <a:rPr lang="en-US" sz="1200" b="1" i="0" u="none" strike="noStrike" kern="1200" baseline="0" dirty="0" smtClean="0">
                <a:solidFill>
                  <a:schemeClr val="tx1"/>
                </a:solidFill>
                <a:latin typeface="+mn-lt"/>
                <a:ea typeface="+mn-ea"/>
                <a:cs typeface="+mn-cs"/>
              </a:rPr>
              <a:t>Orientation and site selection </a:t>
            </a:r>
            <a:r>
              <a:rPr lang="en-US" sz="1200" b="0" i="0" u="none" strike="noStrike" kern="1200" baseline="0" dirty="0" smtClean="0">
                <a:solidFill>
                  <a:schemeClr val="tx1"/>
                </a:solidFill>
                <a:latin typeface="+mn-lt"/>
                <a:ea typeface="+mn-ea"/>
                <a:cs typeface="+mn-cs"/>
              </a:rPr>
              <a:t>- are critical in passive solar design. The passive solar windows must face within 15</a:t>
            </a:r>
            <a:r>
              <a:rPr lang="en-US" sz="1200" b="0" i="0" u="none" strike="noStrike" kern="1200" baseline="30000" dirty="0" smtClean="0">
                <a:solidFill>
                  <a:schemeClr val="tx1"/>
                </a:solidFill>
                <a:latin typeface="+mn-lt"/>
                <a:ea typeface="+mn-ea"/>
                <a:cs typeface="+mn-cs"/>
              </a:rPr>
              <a:t>o </a:t>
            </a:r>
            <a:r>
              <a:rPr lang="en-US" sz="1200" b="0" i="0" u="none" strike="noStrike" kern="1200" baseline="0" dirty="0" smtClean="0">
                <a:solidFill>
                  <a:schemeClr val="tx1"/>
                </a:solidFill>
                <a:latin typeface="+mn-lt"/>
                <a:ea typeface="+mn-ea"/>
                <a:cs typeface="+mn-cs"/>
              </a:rPr>
              <a:t>of due south to maximize solar gain in winter and minimize overheating in summer. Be aware that magnetic south is different than true south. To find how many degrees they vary at your site visit www.ngdc.noaa.gov/seg/geomag/jsp/Declination.jsp. The house should be designed on an east-west axis so the long side faces south. Trees on the site reduce summer cooling bills, but should not shade south-facing windows in winter. Effective passive solar design is not possible on all sites due to the fact that the site must receive direct sunlight on December 21st between 9 am and 3 pm. Privacy is also a factor, so if the south side is exposed to the street or neighboring houses it may not be conducive to passive solar design. </a:t>
            </a:r>
          </a:p>
          <a:p>
            <a:r>
              <a:rPr lang="en-US" sz="1200" b="1" i="0" u="none" strike="noStrike" kern="1200" baseline="0" dirty="0" smtClean="0">
                <a:solidFill>
                  <a:schemeClr val="tx1"/>
                </a:solidFill>
                <a:latin typeface="+mn-lt"/>
                <a:ea typeface="+mn-ea"/>
                <a:cs typeface="+mn-cs"/>
              </a:rPr>
              <a:t>Energy efficient design </a:t>
            </a:r>
            <a:r>
              <a:rPr lang="en-US" sz="1200" b="0" i="0" u="none" strike="noStrike" kern="1200" baseline="0" dirty="0" smtClean="0">
                <a:solidFill>
                  <a:schemeClr val="tx1"/>
                </a:solidFill>
                <a:latin typeface="+mn-lt"/>
                <a:ea typeface="+mn-ea"/>
                <a:cs typeface="+mn-cs"/>
              </a:rPr>
              <a:t>- the first step in a successful passive solar home includes proper installation of recommended levels of insulation, air-tight design, and efficient heating and cooling systems. The key energy efficiency steps start on page 13.</a:t>
            </a:r>
          </a:p>
          <a:p>
            <a:r>
              <a:rPr lang="en-US" sz="1200" b="1" i="0" u="none" strike="noStrike" kern="1200" baseline="0" dirty="0" smtClean="0">
                <a:solidFill>
                  <a:schemeClr val="tx1"/>
                </a:solidFill>
                <a:latin typeface="+mn-lt"/>
                <a:ea typeface="+mn-ea"/>
                <a:cs typeface="+mn-cs"/>
              </a:rPr>
              <a:t>Thermal storage mass </a:t>
            </a:r>
            <a:r>
              <a:rPr lang="en-US" sz="1200" b="0" i="0" u="none" strike="noStrike" kern="1200" baseline="0" dirty="0" smtClean="0">
                <a:solidFill>
                  <a:schemeClr val="tx1"/>
                </a:solidFill>
                <a:latin typeface="+mn-lt"/>
                <a:ea typeface="+mn-ea"/>
                <a:cs typeface="+mn-cs"/>
              </a:rPr>
              <a:t>- materials such as concrete floors, interior brick walls, brick pavers, and tile store heat and regulate interior temperatures both in winter and summer.</a:t>
            </a:r>
          </a:p>
          <a:p>
            <a:r>
              <a:rPr lang="en-US" sz="1200" b="1" i="0" u="none" strike="noStrike" kern="1200" baseline="0" dirty="0" smtClean="0">
                <a:solidFill>
                  <a:schemeClr val="tx1"/>
                </a:solidFill>
                <a:latin typeface="+mn-lt"/>
                <a:ea typeface="+mn-ea"/>
                <a:cs typeface="+mn-cs"/>
              </a:rPr>
              <a:t>Effective window shading </a:t>
            </a:r>
            <a:r>
              <a:rPr lang="en-US" sz="1200" b="0" i="0" u="none" strike="noStrike" kern="1200" baseline="0" dirty="0" smtClean="0">
                <a:solidFill>
                  <a:schemeClr val="tx1"/>
                </a:solidFill>
                <a:latin typeface="+mn-lt"/>
                <a:ea typeface="+mn-ea"/>
                <a:cs typeface="+mn-cs"/>
              </a:rPr>
              <a:t>- reduces summer cooling needs and glare. Window shades lowered at night can also be used to help trap the heat absorbed by the thermal mass.</a:t>
            </a:r>
          </a:p>
          <a:p>
            <a:r>
              <a:rPr lang="en-US" sz="1200" b="1" i="0" u="none" strike="noStrike" kern="1200" baseline="0" dirty="0" smtClean="0">
                <a:solidFill>
                  <a:schemeClr val="tx1"/>
                </a:solidFill>
                <a:latin typeface="+mn-lt"/>
                <a:ea typeface="+mn-ea"/>
                <a:cs typeface="+mn-cs"/>
              </a:rPr>
              <a:t>Moisture control systems </a:t>
            </a:r>
            <a:r>
              <a:rPr lang="en-US" sz="1200" b="0" i="0" u="none" strike="noStrike" kern="1200" baseline="0" dirty="0" smtClean="0">
                <a:solidFill>
                  <a:schemeClr val="tx1"/>
                </a:solidFill>
                <a:latin typeface="+mn-lt"/>
                <a:ea typeface="+mn-ea"/>
                <a:cs typeface="+mn-cs"/>
              </a:rPr>
              <a:t>- increases the home’s durability, improve indoor air quality, and provide comfort in both summer and winter.</a:t>
            </a:r>
          </a:p>
          <a:p>
            <a:r>
              <a:rPr lang="en-US" sz="1200" b="1" i="0" u="none" strike="noStrike" kern="1200" baseline="0" dirty="0" smtClean="0">
                <a:solidFill>
                  <a:schemeClr val="tx1"/>
                </a:solidFill>
                <a:latin typeface="+mn-lt"/>
                <a:ea typeface="+mn-ea"/>
                <a:cs typeface="+mn-cs"/>
              </a:rPr>
              <a:t>Plan the room layout </a:t>
            </a:r>
            <a:r>
              <a:rPr lang="en-US" sz="1200" b="0" i="0" u="none" strike="noStrike" kern="1200" baseline="0" dirty="0" smtClean="0">
                <a:solidFill>
                  <a:schemeClr val="tx1"/>
                </a:solidFill>
                <a:latin typeface="+mn-lt"/>
                <a:ea typeface="+mn-ea"/>
                <a:cs typeface="+mn-cs"/>
              </a:rPr>
              <a:t>- to take advantage of the sun’s path. Rooms should match solar gain to the time of day the room is used. More on design guidelines on page 5. </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50</a:t>
            </a:fld>
            <a:endParaRPr lang="en-US"/>
          </a:p>
        </p:txBody>
      </p:sp>
    </p:spTree>
    <p:extLst>
      <p:ext uri="{BB962C8B-B14F-4D97-AF65-F5344CB8AC3E}">
        <p14:creationId xmlns:p14="http://schemas.microsoft.com/office/powerpoint/2010/main" val="211024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greenpassivesolar.com</a:t>
            </a:r>
          </a:p>
          <a:p>
            <a:r>
              <a:rPr lang="en-US" sz="1200" b="1" i="0" kern="1200" dirty="0" smtClean="0">
                <a:solidFill>
                  <a:schemeClr val="tx1"/>
                </a:solidFill>
                <a:effectLst/>
                <a:latin typeface="+mn-lt"/>
                <a:ea typeface="+mn-ea"/>
                <a:cs typeface="+mn-cs"/>
              </a:rPr>
              <a:t>Conduction</a:t>
            </a:r>
            <a:r>
              <a:rPr lang="en-US" sz="1200" b="0" i="0" kern="1200" dirty="0" smtClean="0">
                <a:solidFill>
                  <a:schemeClr val="tx1"/>
                </a:solidFill>
                <a:effectLst/>
                <a:latin typeface="+mn-lt"/>
                <a:ea typeface="+mn-ea"/>
                <a:cs typeface="+mn-cs"/>
              </a:rPr>
              <a:t> – Conduction is the movement of heat as it travels through solid objects.   Heat energy travels as it is transferred from molecule to molecule. The more dense an object, the faster heat moves. Conduction is illustrated in the process that takes place when heat travels from an electrical burner, through a pan, to heat the water inside of the pan.</a:t>
            </a:r>
          </a:p>
          <a:p>
            <a:r>
              <a:rPr lang="en-US" sz="1200" b="0" i="0" kern="1200" dirty="0" smtClean="0">
                <a:solidFill>
                  <a:schemeClr val="tx1"/>
                </a:solidFill>
                <a:effectLst/>
                <a:latin typeface="+mn-lt"/>
                <a:ea typeface="+mn-ea"/>
                <a:cs typeface="+mn-cs"/>
              </a:rPr>
              <a:t>In passive solar design, heat is absorbed in the building’s thermal mass.  The object with thermal mass is usually a dense material like a cement, tile, stone or water. Objects with this ability to </a:t>
            </a:r>
            <a:r>
              <a:rPr lang="en-US" sz="1200" b="1" i="0" kern="1200" dirty="0" smtClean="0">
                <a:solidFill>
                  <a:schemeClr val="tx1"/>
                </a:solidFill>
                <a:effectLst/>
                <a:latin typeface="+mn-lt"/>
                <a:ea typeface="+mn-ea"/>
                <a:cs typeface="+mn-cs"/>
              </a:rPr>
              <a:t>conduct</a:t>
            </a:r>
            <a:r>
              <a:rPr lang="en-US" sz="1200" b="0" i="0" kern="1200" dirty="0" smtClean="0">
                <a:solidFill>
                  <a:schemeClr val="tx1"/>
                </a:solidFill>
                <a:effectLst/>
                <a:latin typeface="+mn-lt"/>
                <a:ea typeface="+mn-ea"/>
                <a:cs typeface="+mn-cs"/>
              </a:rPr>
              <a:t> heat are usually located in the floor or walls of the building. </a:t>
            </a:r>
            <a:r>
              <a:rPr lang="en-US" sz="1200" b="1" i="0" kern="1200" dirty="0" smtClean="0">
                <a:solidFill>
                  <a:schemeClr val="tx1"/>
                </a:solidFill>
                <a:effectLst/>
                <a:latin typeface="+mn-lt"/>
                <a:ea typeface="+mn-ea"/>
                <a:cs typeface="+mn-cs"/>
              </a:rPr>
              <a:t>In the winter, the sun’s is heat energy is absorbed, then spreads through the thermal mass by conduction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Convection</a:t>
            </a:r>
            <a:r>
              <a:rPr lang="en-US" sz="1200" b="0" i="0" kern="1200" dirty="0" smtClean="0">
                <a:solidFill>
                  <a:schemeClr val="tx1"/>
                </a:solidFill>
                <a:effectLst/>
                <a:latin typeface="+mn-lt"/>
                <a:ea typeface="+mn-ea"/>
                <a:cs typeface="+mn-cs"/>
              </a:rPr>
              <a:t> – Convection is the movement of heat circulating through an air (gas) or liquid. Warm molecules rise. Convection is illustrated within a building as warm air rises, the second story of the building will often be warmer than the basement, located at the bottom of a building. Likewise, in a liquid, warmer water will circulate toward the surface. Some passive solar buildings use strategically placed windows or fans to circulate warm and cool currents of air throughout the house.</a:t>
            </a:r>
          </a:p>
          <a:p>
            <a:r>
              <a:rPr lang="en-US" sz="1200" b="1" i="0" kern="1200" dirty="0" smtClean="0">
                <a:solidFill>
                  <a:schemeClr val="tx1"/>
                </a:solidFill>
                <a:effectLst/>
                <a:latin typeface="+mn-lt"/>
                <a:ea typeface="+mn-ea"/>
                <a:cs typeface="+mn-cs"/>
              </a:rPr>
              <a:t>Radiation</a:t>
            </a:r>
            <a:r>
              <a:rPr lang="en-US" sz="1200" b="0" i="0" kern="1200" dirty="0" smtClean="0">
                <a:solidFill>
                  <a:schemeClr val="tx1"/>
                </a:solidFill>
                <a:effectLst/>
                <a:latin typeface="+mn-lt"/>
                <a:ea typeface="+mn-ea"/>
                <a:cs typeface="+mn-cs"/>
              </a:rPr>
              <a:t> – The sun’s </a:t>
            </a:r>
            <a:r>
              <a:rPr lang="en-US" sz="1200" b="1" i="0" kern="1200" dirty="0" smtClean="0">
                <a:solidFill>
                  <a:schemeClr val="tx1"/>
                </a:solidFill>
                <a:effectLst/>
                <a:latin typeface="+mn-lt"/>
                <a:ea typeface="+mn-ea"/>
                <a:cs typeface="+mn-cs"/>
              </a:rPr>
              <a:t>radiant heat energy</a:t>
            </a:r>
            <a:r>
              <a:rPr lang="en-US" sz="1200" b="0" i="0" kern="1200" dirty="0" smtClean="0">
                <a:solidFill>
                  <a:schemeClr val="tx1"/>
                </a:solidFill>
                <a:effectLst/>
                <a:latin typeface="+mn-lt"/>
                <a:ea typeface="+mn-ea"/>
                <a:cs typeface="+mn-cs"/>
              </a:rPr>
              <a:t> moves through space as an electromagnetic wave. When it strikes a large object like the Earth, the radiant heat is absorbed in the mass of the large object. Although the space that radiant heat travels through can be quite cold, the heat is not absorbed until it hits a dense object. A microwave operates on a similar principle: The contents in the middle of the microwave absorbs the radiant heat and gets hot, while the surrounding air in an of itself does not. When something in the microwave is hot, the heat is coming from the heated object, not from the air.</a:t>
            </a:r>
          </a:p>
          <a:p>
            <a:endParaRPr lang="en-US" dirty="0" smtClean="0"/>
          </a:p>
          <a:p>
            <a:r>
              <a:rPr lang="en-US" sz="1200" b="0" i="0" kern="1200" dirty="0" smtClean="0">
                <a:solidFill>
                  <a:schemeClr val="tx1"/>
                </a:solidFill>
                <a:effectLst/>
                <a:latin typeface="+mn-lt"/>
                <a:ea typeface="+mn-ea"/>
                <a:cs typeface="+mn-cs"/>
              </a:rPr>
              <a:t>www.commercialwindows.org</a:t>
            </a:r>
          </a:p>
          <a:p>
            <a:r>
              <a:rPr lang="en-US" sz="1200" b="0" i="0" kern="1200" dirty="0" smtClean="0">
                <a:solidFill>
                  <a:schemeClr val="tx1"/>
                </a:solidFill>
                <a:effectLst/>
                <a:latin typeface="+mn-lt"/>
                <a:ea typeface="+mn-ea"/>
                <a:cs typeface="+mn-cs"/>
              </a:rPr>
              <a:t>Heat flows through a window assembly in three ways: conduction, convection, and radiation. Conduction is heat traveling through a solid, liquid or gas. Convection is the transfer of heat by the movement of gases or liquids, like warm air rising from a candle flame. Radiation is the movement of energy through space without relying on conduction through the air or by movement of the air, the way you feel the heat of a fire.</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5</a:t>
            </a:fld>
            <a:endParaRPr lang="en-US"/>
          </a:p>
        </p:txBody>
      </p:sp>
    </p:spTree>
    <p:extLst>
      <p:ext uri="{BB962C8B-B14F-4D97-AF65-F5344CB8AC3E}">
        <p14:creationId xmlns:p14="http://schemas.microsoft.com/office/powerpoint/2010/main" val="40311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p>
          <a:p>
            <a:r>
              <a:rPr lang="en-US" sz="1200" b="0" i="0" kern="1200" dirty="0" smtClean="0">
                <a:solidFill>
                  <a:schemeClr val="tx1"/>
                </a:solidFill>
                <a:effectLst/>
                <a:latin typeface="+mn-lt"/>
                <a:ea typeface="+mn-ea"/>
                <a:cs typeface="+mn-cs"/>
              </a:rPr>
              <a:t>Objects struck by sunlight absorb the short-wave radiation from the light and reradiate the heat at longer </a:t>
            </a:r>
            <a:r>
              <a:rPr lang="en-US" sz="1200" b="0" i="0" u="none" strike="noStrike" kern="1200" dirty="0" smtClean="0">
                <a:solidFill>
                  <a:schemeClr val="tx1"/>
                </a:solidFill>
                <a:effectLst/>
                <a:latin typeface="+mn-lt"/>
                <a:ea typeface="+mn-ea"/>
                <a:cs typeface="+mn-cs"/>
                <a:hlinkClick r:id="rId3" tooltip="Infrared"/>
              </a:rPr>
              <a:t>infrared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Wavelength"/>
              </a:rPr>
              <a:t>wavelengths</a:t>
            </a:r>
            <a:r>
              <a:rPr lang="en-US" sz="1200" b="0" i="0" kern="1200" dirty="0" smtClean="0">
                <a:solidFill>
                  <a:schemeClr val="tx1"/>
                </a:solidFill>
                <a:effectLst/>
                <a:latin typeface="+mn-lt"/>
                <a:ea typeface="+mn-ea"/>
                <a:cs typeface="+mn-cs"/>
              </a:rPr>
              <a:t>. Where there is a material or substance (such as glass) between the sun and the objects struck that is more transparent to the shorter wavelengths than the longer, then when the sun is shining the net result is an increase in temperature — solar gain</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6</a:t>
            </a:fld>
            <a:endParaRPr lang="en-US"/>
          </a:p>
        </p:txBody>
      </p:sp>
    </p:spTree>
    <p:extLst>
      <p:ext uri="{BB962C8B-B14F-4D97-AF65-F5344CB8AC3E}">
        <p14:creationId xmlns:p14="http://schemas.microsoft.com/office/powerpoint/2010/main" val="402752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Thermal Energy Storage</a:t>
            </a:r>
          </a:p>
          <a:p>
            <a:r>
              <a:rPr lang="en-US" sz="1200" b="0" i="0" u="none" strike="noStrike" kern="1200" baseline="0" dirty="0" smtClean="0">
                <a:solidFill>
                  <a:schemeClr val="tx1"/>
                </a:solidFill>
                <a:latin typeface="+mn-lt"/>
                <a:ea typeface="+mn-ea"/>
                <a:cs typeface="+mn-cs"/>
              </a:rPr>
              <a:t>IEA-ETSAP and IRENA© Technology Brief E17 – January 2013</a:t>
            </a:r>
          </a:p>
          <a:p>
            <a:r>
              <a:rPr lang="en-US" sz="1200" b="0" i="0" u="none" strike="noStrike" kern="1200" baseline="0" dirty="0" smtClean="0">
                <a:solidFill>
                  <a:schemeClr val="tx1"/>
                </a:solidFill>
                <a:latin typeface="+mn-lt"/>
                <a:ea typeface="+mn-ea"/>
                <a:cs typeface="+mn-cs"/>
              </a:rPr>
              <a:t>www.etsap.org – www.irena.org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Water is cheapest (sensible)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Thermal energy storage (TES) is a technology that stocks thermal energy by</a:t>
            </a:r>
          </a:p>
          <a:p>
            <a:r>
              <a:rPr lang="en-US" sz="1200" b="0" i="0" u="none" strike="noStrike" kern="1200" baseline="0" dirty="0" smtClean="0">
                <a:solidFill>
                  <a:schemeClr val="tx1"/>
                </a:solidFill>
                <a:latin typeface="+mn-lt"/>
                <a:ea typeface="+mn-ea"/>
                <a:cs typeface="+mn-cs"/>
              </a:rPr>
              <a:t>heating or cooling a storage medium so that the stored energy can be used at a</a:t>
            </a:r>
          </a:p>
          <a:p>
            <a:r>
              <a:rPr lang="en-US" sz="1200" b="0" i="0" u="none" strike="noStrike" kern="1200" baseline="0" dirty="0" smtClean="0">
                <a:solidFill>
                  <a:schemeClr val="tx1"/>
                </a:solidFill>
                <a:latin typeface="+mn-lt"/>
                <a:ea typeface="+mn-ea"/>
                <a:cs typeface="+mn-cs"/>
              </a:rPr>
              <a:t>later time for heating and cooling applications and power generation. TES systems</a:t>
            </a:r>
          </a:p>
          <a:p>
            <a:r>
              <a:rPr lang="en-US" sz="1200" b="0" i="0" u="none" strike="noStrike" kern="1200" baseline="0" dirty="0" smtClean="0">
                <a:solidFill>
                  <a:schemeClr val="tx1"/>
                </a:solidFill>
                <a:latin typeface="+mn-lt"/>
                <a:ea typeface="+mn-ea"/>
                <a:cs typeface="+mn-cs"/>
              </a:rPr>
              <a:t>are used particularly in buildings and industrial processes. In these applications,</a:t>
            </a:r>
          </a:p>
          <a:p>
            <a:r>
              <a:rPr lang="en-US" sz="1200" b="0" i="0" u="none" strike="noStrike" kern="1200" baseline="0" dirty="0" smtClean="0">
                <a:solidFill>
                  <a:schemeClr val="tx1"/>
                </a:solidFill>
                <a:latin typeface="+mn-lt"/>
                <a:ea typeface="+mn-ea"/>
                <a:cs typeface="+mn-cs"/>
              </a:rPr>
              <a:t>approximately half of the energy consumed is in the form of thermal energy,</a:t>
            </a:r>
          </a:p>
          <a:p>
            <a:r>
              <a:rPr lang="en-US" sz="1200" b="0" i="0" u="none" strike="noStrike" kern="1200" baseline="0" dirty="0" smtClean="0">
                <a:solidFill>
                  <a:schemeClr val="tx1"/>
                </a:solidFill>
                <a:latin typeface="+mn-lt"/>
                <a:ea typeface="+mn-ea"/>
                <a:cs typeface="+mn-cs"/>
              </a:rPr>
              <a:t>the demand for which may vary during any given day and from one day to next.</a:t>
            </a:r>
          </a:p>
          <a:p>
            <a:r>
              <a:rPr lang="en-US" sz="1200" b="0" i="0" u="none" strike="noStrike" kern="1200" baseline="0" dirty="0" smtClean="0">
                <a:solidFill>
                  <a:schemeClr val="tx1"/>
                </a:solidFill>
                <a:latin typeface="+mn-lt"/>
                <a:ea typeface="+mn-ea"/>
                <a:cs typeface="+mn-cs"/>
              </a:rPr>
              <a:t>Therefore, TES systems can help balance energy demand and supply on a daily,</a:t>
            </a:r>
          </a:p>
          <a:p>
            <a:r>
              <a:rPr lang="en-US" sz="1200" b="0" i="0" u="none" strike="noStrike" kern="1200" baseline="0" dirty="0" smtClean="0">
                <a:solidFill>
                  <a:schemeClr val="tx1"/>
                </a:solidFill>
                <a:latin typeface="+mn-lt"/>
                <a:ea typeface="+mn-ea"/>
                <a:cs typeface="+mn-cs"/>
              </a:rPr>
              <a:t>weekly and even seasonal basis. They can also reduce peak demand, energy consumption,</a:t>
            </a:r>
          </a:p>
          <a:p>
            <a:r>
              <a:rPr lang="en-US" sz="1200" b="0" i="0" u="none" strike="noStrike" kern="1200" baseline="0" dirty="0" smtClean="0">
                <a:solidFill>
                  <a:schemeClr val="tx1"/>
                </a:solidFill>
                <a:latin typeface="+mn-lt"/>
                <a:ea typeface="+mn-ea"/>
                <a:cs typeface="+mn-cs"/>
              </a:rPr>
              <a:t>CO2 emissions and costs, while increasing overall </a:t>
            </a:r>
            <a:r>
              <a:rPr lang="en-US" sz="1200" b="0" i="0" u="none" strike="noStrike" kern="1200" baseline="0" dirty="0" err="1" smtClean="0">
                <a:solidFill>
                  <a:schemeClr val="tx1"/>
                </a:solidFill>
                <a:latin typeface="+mn-lt"/>
                <a:ea typeface="+mn-ea"/>
                <a:cs typeface="+mn-cs"/>
              </a:rPr>
              <a:t>effi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ciency</a:t>
            </a:r>
            <a:r>
              <a:rPr lang="en-US" sz="1200" b="0" i="0" u="none" strike="noStrike" kern="1200" baseline="0" dirty="0" smtClean="0">
                <a:solidFill>
                  <a:schemeClr val="tx1"/>
                </a:solidFill>
                <a:latin typeface="+mn-lt"/>
                <a:ea typeface="+mn-ea"/>
                <a:cs typeface="+mn-cs"/>
              </a:rPr>
              <a:t> of energy</a:t>
            </a:r>
          </a:p>
          <a:p>
            <a:r>
              <a:rPr lang="en-US" sz="1200" b="0" i="0" u="none" strike="noStrike" kern="1200" baseline="0" dirty="0" smtClean="0">
                <a:solidFill>
                  <a:schemeClr val="tx1"/>
                </a:solidFill>
                <a:latin typeface="+mn-lt"/>
                <a:ea typeface="+mn-ea"/>
                <a:cs typeface="+mn-cs"/>
              </a:rPr>
              <a:t>systems. Furthermore, the conversion and storage of variable renewable energy</a:t>
            </a:r>
          </a:p>
          <a:p>
            <a:r>
              <a:rPr lang="en-US" sz="1200" b="0" i="0" u="none" strike="noStrike" kern="1200" baseline="0" dirty="0" smtClean="0">
                <a:solidFill>
                  <a:schemeClr val="tx1"/>
                </a:solidFill>
                <a:latin typeface="+mn-lt"/>
                <a:ea typeface="+mn-ea"/>
                <a:cs typeface="+mn-cs"/>
              </a:rPr>
              <a:t>in the form of thermal energy can also help increase the share of renewables in</a:t>
            </a:r>
          </a:p>
          <a:p>
            <a:r>
              <a:rPr lang="en-US" sz="1200" b="0" i="0" u="none" strike="noStrike" kern="1200" baseline="0" dirty="0" smtClean="0">
                <a:solidFill>
                  <a:schemeClr val="tx1"/>
                </a:solidFill>
                <a:latin typeface="+mn-lt"/>
                <a:ea typeface="+mn-ea"/>
                <a:cs typeface="+mn-cs"/>
              </a:rPr>
              <a:t>the energy mix. TES is becoming particularly important for electricity storage in</a:t>
            </a:r>
          </a:p>
          <a:p>
            <a:r>
              <a:rPr lang="en-US" sz="1200" b="0" i="0" u="none" strike="noStrike" kern="1200" baseline="0" dirty="0" smtClean="0">
                <a:solidFill>
                  <a:schemeClr val="tx1"/>
                </a:solidFill>
                <a:latin typeface="+mn-lt"/>
                <a:ea typeface="+mn-ea"/>
                <a:cs typeface="+mn-cs"/>
              </a:rPr>
              <a:t>combination with concentrating solar power (CSP) plants where solar heat can be</a:t>
            </a:r>
          </a:p>
          <a:p>
            <a:r>
              <a:rPr lang="en-US" sz="1200" b="0" i="0" u="none" strike="noStrike" kern="1200" baseline="0" dirty="0" smtClean="0">
                <a:solidFill>
                  <a:schemeClr val="tx1"/>
                </a:solidFill>
                <a:latin typeface="+mn-lt"/>
                <a:ea typeface="+mn-ea"/>
                <a:cs typeface="+mn-cs"/>
              </a:rPr>
              <a:t>stored for electricity production when sunlight is not available.</a:t>
            </a:r>
          </a:p>
          <a:p>
            <a:r>
              <a:rPr lang="en-US" sz="1200" b="0" i="0" u="none" strike="noStrike" kern="1200" baseline="0" dirty="0" smtClean="0">
                <a:solidFill>
                  <a:schemeClr val="tx1"/>
                </a:solidFill>
                <a:latin typeface="+mn-lt"/>
                <a:ea typeface="+mn-ea"/>
                <a:cs typeface="+mn-cs"/>
              </a:rPr>
              <a:t>There are three kinds of TES systems, namely: 1) </a:t>
            </a:r>
            <a:r>
              <a:rPr lang="en-US" sz="1200" b="0" i="1" u="none" strike="noStrike" kern="1200" baseline="0" dirty="0" smtClean="0">
                <a:solidFill>
                  <a:schemeClr val="tx1"/>
                </a:solidFill>
                <a:latin typeface="+mn-lt"/>
                <a:ea typeface="+mn-ea"/>
                <a:cs typeface="+mn-cs"/>
              </a:rPr>
              <a:t>sensible heat storage </a:t>
            </a:r>
            <a:r>
              <a:rPr lang="en-US" sz="1200" b="0" i="0" u="none" strike="noStrike" kern="1200" baseline="0" dirty="0" smtClean="0">
                <a:solidFill>
                  <a:schemeClr val="tx1"/>
                </a:solidFill>
                <a:latin typeface="+mn-lt"/>
                <a:ea typeface="+mn-ea"/>
                <a:cs typeface="+mn-cs"/>
              </a:rPr>
              <a:t>that is based</a:t>
            </a:r>
          </a:p>
          <a:p>
            <a:r>
              <a:rPr lang="en-US" sz="1200" b="0" i="0" u="none" strike="noStrike" kern="1200" baseline="0" dirty="0" smtClean="0">
                <a:solidFill>
                  <a:schemeClr val="tx1"/>
                </a:solidFill>
                <a:latin typeface="+mn-lt"/>
                <a:ea typeface="+mn-ea"/>
                <a:cs typeface="+mn-cs"/>
              </a:rPr>
              <a:t>on storing thermal energy by heating or cooling a liquid or solid storage medium</a:t>
            </a:r>
          </a:p>
          <a:p>
            <a:r>
              <a:rPr lang="en-US" sz="1200" b="0" i="0" u="none" strike="noStrike" kern="1200" baseline="0" dirty="0" smtClean="0">
                <a:solidFill>
                  <a:schemeClr val="tx1"/>
                </a:solidFill>
                <a:latin typeface="+mn-lt"/>
                <a:ea typeface="+mn-ea"/>
                <a:cs typeface="+mn-cs"/>
              </a:rPr>
              <a:t>(e.g. water, sand, molten salts, rocks), with water being the cheapest option; 2)</a:t>
            </a:r>
          </a:p>
          <a:p>
            <a:r>
              <a:rPr lang="en-US" sz="1200" b="0" i="1" u="none" strike="noStrike" kern="1200" baseline="0" dirty="0" smtClean="0">
                <a:solidFill>
                  <a:schemeClr val="tx1"/>
                </a:solidFill>
                <a:latin typeface="+mn-lt"/>
                <a:ea typeface="+mn-ea"/>
                <a:cs typeface="+mn-cs"/>
              </a:rPr>
              <a:t>latent heat storage </a:t>
            </a:r>
            <a:r>
              <a:rPr lang="en-US" sz="1200" b="0" i="0" u="none" strike="noStrike" kern="1200" baseline="0" dirty="0" smtClean="0">
                <a:solidFill>
                  <a:schemeClr val="tx1"/>
                </a:solidFill>
                <a:latin typeface="+mn-lt"/>
                <a:ea typeface="+mn-ea"/>
                <a:cs typeface="+mn-cs"/>
              </a:rPr>
              <a:t>using phase change materials or PCMs (e.g. from a solid state</a:t>
            </a:r>
          </a:p>
          <a:p>
            <a:r>
              <a:rPr lang="en-US" sz="1200" b="0" i="0" u="none" strike="noStrike" kern="1200" baseline="0" dirty="0" smtClean="0">
                <a:solidFill>
                  <a:schemeClr val="tx1"/>
                </a:solidFill>
                <a:latin typeface="+mn-lt"/>
                <a:ea typeface="+mn-ea"/>
                <a:cs typeface="+mn-cs"/>
              </a:rPr>
              <a:t>into a liquid state); and 3) </a:t>
            </a:r>
            <a:r>
              <a:rPr lang="en-US" sz="1200" b="0" i="1" u="none" strike="noStrike" kern="1200" baseline="0" dirty="0" smtClean="0">
                <a:solidFill>
                  <a:schemeClr val="tx1"/>
                </a:solidFill>
                <a:latin typeface="+mn-lt"/>
                <a:ea typeface="+mn-ea"/>
                <a:cs typeface="+mn-cs"/>
              </a:rPr>
              <a:t>thermo-chemical storage </a:t>
            </a:r>
            <a:r>
              <a:rPr lang="en-US" sz="1200" b="0" i="0" u="none" strike="noStrike" kern="1200" baseline="0" dirty="0" smtClean="0">
                <a:solidFill>
                  <a:schemeClr val="tx1"/>
                </a:solidFill>
                <a:latin typeface="+mn-lt"/>
                <a:ea typeface="+mn-ea"/>
                <a:cs typeface="+mn-cs"/>
              </a:rPr>
              <a:t>(TCS) using chemical reactions</a:t>
            </a:r>
          </a:p>
          <a:p>
            <a:r>
              <a:rPr lang="en-US" sz="1200" b="0" i="0" u="none" strike="noStrike" kern="1200" baseline="0" dirty="0" smtClean="0">
                <a:solidFill>
                  <a:schemeClr val="tx1"/>
                </a:solidFill>
                <a:latin typeface="+mn-lt"/>
                <a:ea typeface="+mn-ea"/>
                <a:cs typeface="+mn-cs"/>
              </a:rPr>
              <a:t>to store and release thermal energy.</a:t>
            </a:r>
          </a:p>
          <a:p>
            <a:r>
              <a:rPr lang="en-US" sz="1200" b="0" i="0" u="none" strike="noStrike" kern="1200" baseline="0" dirty="0" smtClean="0">
                <a:solidFill>
                  <a:schemeClr val="tx1"/>
                </a:solidFill>
                <a:latin typeface="+mn-lt"/>
                <a:ea typeface="+mn-ea"/>
                <a:cs typeface="+mn-cs"/>
              </a:rPr>
              <a:t>Sensible heat storage is relatively inexpensive compared to PCM and TCS systems</a:t>
            </a:r>
          </a:p>
          <a:p>
            <a:r>
              <a:rPr lang="en-US" sz="1200" b="0" i="0" u="none" strike="noStrike" kern="1200" baseline="0" dirty="0" smtClean="0">
                <a:solidFill>
                  <a:schemeClr val="tx1"/>
                </a:solidFill>
                <a:latin typeface="+mn-lt"/>
                <a:ea typeface="+mn-ea"/>
                <a:cs typeface="+mn-cs"/>
              </a:rPr>
              <a:t>and is applicable to domestic systems, district heating and industrial needs. However,</a:t>
            </a:r>
          </a:p>
          <a:p>
            <a:r>
              <a:rPr lang="en-US" sz="1200" b="0" i="0" u="none" strike="noStrike" kern="1200" baseline="0" dirty="0" smtClean="0">
                <a:solidFill>
                  <a:schemeClr val="tx1"/>
                </a:solidFill>
                <a:latin typeface="+mn-lt"/>
                <a:ea typeface="+mn-ea"/>
                <a:cs typeface="+mn-cs"/>
              </a:rPr>
              <a:t>in general sensible heat storage requires large volumes because of its low</a:t>
            </a:r>
          </a:p>
          <a:p>
            <a:r>
              <a:rPr lang="en-US" sz="1200" b="0" i="0" u="none" strike="noStrike" kern="1200" baseline="0" dirty="0" smtClean="0">
                <a:solidFill>
                  <a:schemeClr val="tx1"/>
                </a:solidFill>
                <a:latin typeface="+mn-lt"/>
                <a:ea typeface="+mn-ea"/>
                <a:cs typeface="+mn-cs"/>
              </a:rPr>
              <a:t>energy density (i.e. three and fi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times lower than that of PCM and TCS systems,</a:t>
            </a:r>
          </a:p>
          <a:p>
            <a:r>
              <a:rPr lang="en-US" sz="1200" b="0" i="0" u="none" strike="noStrike" kern="1200" baseline="0" dirty="0" smtClean="0">
                <a:solidFill>
                  <a:schemeClr val="tx1"/>
                </a:solidFill>
                <a:latin typeface="+mn-lt"/>
                <a:ea typeface="+mn-ea"/>
                <a:cs typeface="+mn-cs"/>
              </a:rPr>
              <a:t>respectively). Furthermore, sensible heat storage systems require proper design</a:t>
            </a:r>
          </a:p>
          <a:p>
            <a:r>
              <a:rPr lang="en-US" sz="1200" b="0" i="0" u="none" strike="noStrike" kern="1200" baseline="0" dirty="0" smtClean="0">
                <a:solidFill>
                  <a:schemeClr val="tx1"/>
                </a:solidFill>
                <a:latin typeface="+mn-lt"/>
                <a:ea typeface="+mn-ea"/>
                <a:cs typeface="+mn-cs"/>
              </a:rPr>
              <a:t>to discharge thermal energy at constant temperatures. Several developers in Germany,</a:t>
            </a:r>
          </a:p>
          <a:p>
            <a:r>
              <a:rPr lang="en-US" sz="1200" b="0" i="0" u="none" strike="noStrike" kern="1200" baseline="0" dirty="0" smtClean="0">
                <a:solidFill>
                  <a:schemeClr val="tx1"/>
                </a:solidFill>
                <a:latin typeface="+mn-lt"/>
                <a:ea typeface="+mn-ea"/>
                <a:cs typeface="+mn-cs"/>
              </a:rPr>
              <a:t>Slovenia, Japan, Russia and the Netherlands are working on new materials</a:t>
            </a:r>
          </a:p>
          <a:p>
            <a:r>
              <a:rPr lang="en-US" sz="1200" b="0" i="0" u="none" strike="noStrike" kern="1200" baseline="0" dirty="0" smtClean="0">
                <a:solidFill>
                  <a:schemeClr val="tx1"/>
                </a:solidFill>
                <a:latin typeface="+mn-lt"/>
                <a:ea typeface="+mn-ea"/>
                <a:cs typeface="+mn-cs"/>
              </a:rPr>
              <a:t>and techniques for all TES systems, including their integration into building walls</a:t>
            </a:r>
          </a:p>
          <a:p>
            <a:r>
              <a:rPr lang="en-US" sz="1200" b="0" i="0" u="none" strike="noStrike" kern="1200" baseline="0" dirty="0" smtClean="0">
                <a:solidFill>
                  <a:schemeClr val="tx1"/>
                </a:solidFill>
                <a:latin typeface="+mn-lt"/>
                <a:ea typeface="+mn-ea"/>
                <a:cs typeface="+mn-cs"/>
              </a:rPr>
              <a:t>(e.g. by encapsulating phase change materials into plaster or air vents) and transportation</a:t>
            </a:r>
          </a:p>
          <a:p>
            <a:r>
              <a:rPr lang="en-US" sz="1200" b="0" i="0" u="none" strike="noStrike" kern="1200" baseline="0" dirty="0" smtClean="0">
                <a:solidFill>
                  <a:schemeClr val="tx1"/>
                </a:solidFill>
                <a:latin typeface="+mn-lt"/>
                <a:ea typeface="+mn-ea"/>
                <a:cs typeface="+mn-cs"/>
              </a:rPr>
              <a:t>of thermal energy from one place to another. These new applications are</a:t>
            </a:r>
          </a:p>
          <a:p>
            <a:r>
              <a:rPr lang="en-US" sz="1200" b="0" i="0" u="none" strike="noStrike" kern="1200" baseline="0" dirty="0" smtClean="0">
                <a:solidFill>
                  <a:schemeClr val="tx1"/>
                </a:solidFill>
                <a:latin typeface="+mn-lt"/>
                <a:ea typeface="+mn-ea"/>
                <a:cs typeface="+mn-cs"/>
              </a:rPr>
              <a:t>just now being </a:t>
            </a:r>
            <a:r>
              <a:rPr lang="en-US" sz="1200" b="0" i="0" u="none" strike="noStrike" kern="1200" baseline="0" dirty="0" err="1" smtClean="0">
                <a:solidFill>
                  <a:schemeClr val="tx1"/>
                </a:solidFill>
                <a:latin typeface="+mn-lt"/>
                <a:ea typeface="+mn-ea"/>
                <a:cs typeface="+mn-cs"/>
              </a:rPr>
              <a:t>commercialised</a:t>
            </a:r>
            <a:r>
              <a:rPr lang="en-US" sz="1200" b="0" i="0" u="none" strike="noStrike" kern="1200" baseline="0" dirty="0" smtClean="0">
                <a:solidFill>
                  <a:schemeClr val="tx1"/>
                </a:solidFill>
                <a:latin typeface="+mn-lt"/>
                <a:ea typeface="+mn-ea"/>
                <a:cs typeface="+mn-cs"/>
              </a:rPr>
              <a:t>, and their cost, performance and reliability need</a:t>
            </a:r>
          </a:p>
          <a:p>
            <a:r>
              <a:rPr lang="en-US" sz="1200" b="0" i="0" u="none" strike="noStrike" kern="1200" baseline="0" dirty="0" smtClean="0">
                <a:solidFill>
                  <a:schemeClr val="tx1"/>
                </a:solidFill>
                <a:latin typeface="+mn-lt"/>
                <a:ea typeface="+mn-ea"/>
                <a:cs typeface="+mn-cs"/>
              </a:rPr>
              <a:t>to be </a:t>
            </a:r>
            <a:r>
              <a:rPr lang="en-US" sz="1200" b="0" i="0" u="none" strike="noStrike" kern="1200" baseline="0" dirty="0" err="1" smtClean="0">
                <a:solidFill>
                  <a:schemeClr val="tx1"/>
                </a:solidFill>
                <a:latin typeface="+mn-lt"/>
                <a:ea typeface="+mn-ea"/>
                <a:cs typeface="+mn-cs"/>
              </a:rPr>
              <a:t>verifi</a:t>
            </a:r>
            <a:r>
              <a:rPr lang="en-US" sz="1200" b="0" i="0" u="none" strike="noStrike" kern="1200" baseline="0" dirty="0" smtClean="0">
                <a:solidFill>
                  <a:schemeClr val="tx1"/>
                </a:solidFill>
                <a:latin typeface="+mn-lt"/>
                <a:ea typeface="+mn-ea"/>
                <a:cs typeface="+mn-cs"/>
              </a:rPr>
              <a:t> ed.</a:t>
            </a:r>
          </a:p>
          <a:p>
            <a:r>
              <a:rPr lang="en-US" sz="1200" b="0" i="0" u="none" strike="noStrike" kern="1200" baseline="0" dirty="0" smtClean="0">
                <a:solidFill>
                  <a:schemeClr val="tx1"/>
                </a:solidFill>
                <a:latin typeface="+mn-lt"/>
                <a:ea typeface="+mn-ea"/>
                <a:cs typeface="+mn-cs"/>
              </a:rPr>
              <a:t>Thermal energy storage systems can be either </a:t>
            </a:r>
            <a:r>
              <a:rPr lang="en-US" sz="1200" b="0" i="0" u="none" strike="noStrike" kern="1200" baseline="0" dirty="0" err="1" smtClean="0">
                <a:solidFill>
                  <a:schemeClr val="tx1"/>
                </a:solidFill>
                <a:latin typeface="+mn-lt"/>
                <a:ea typeface="+mn-ea"/>
                <a:cs typeface="+mn-cs"/>
              </a:rPr>
              <a:t>centralised</a:t>
            </a:r>
            <a:r>
              <a:rPr lang="en-US" sz="1200" b="0" i="0" u="none" strike="noStrike" kern="1200" baseline="0" dirty="0" smtClean="0">
                <a:solidFill>
                  <a:schemeClr val="tx1"/>
                </a:solidFill>
                <a:latin typeface="+mn-lt"/>
                <a:ea typeface="+mn-ea"/>
                <a:cs typeface="+mn-cs"/>
              </a:rPr>
              <a:t> or distributed systems.</a:t>
            </a:r>
          </a:p>
          <a:p>
            <a:r>
              <a:rPr lang="en-US" sz="1200" b="0" i="0" u="none" strike="noStrike" kern="1200" baseline="0" dirty="0" err="1" smtClean="0">
                <a:solidFill>
                  <a:schemeClr val="tx1"/>
                </a:solidFill>
                <a:latin typeface="+mn-lt"/>
                <a:ea typeface="+mn-ea"/>
                <a:cs typeface="+mn-cs"/>
              </a:rPr>
              <a:t>Centralised</a:t>
            </a:r>
            <a:r>
              <a:rPr lang="en-US" sz="1200" b="0" i="0" u="none" strike="noStrike" kern="1200" baseline="0" dirty="0" smtClean="0">
                <a:solidFill>
                  <a:schemeClr val="tx1"/>
                </a:solidFill>
                <a:latin typeface="+mn-lt"/>
                <a:ea typeface="+mn-ea"/>
                <a:cs typeface="+mn-cs"/>
              </a:rPr>
              <a:t> applications can be used in district heating or cooling systems, large</a:t>
            </a:r>
          </a:p>
          <a:p>
            <a:r>
              <a:rPr lang="en-US" sz="1200" b="0" i="0" u="none" strike="noStrike" kern="1200" baseline="0" dirty="0" smtClean="0">
                <a:solidFill>
                  <a:schemeClr val="tx1"/>
                </a:solidFill>
                <a:latin typeface="+mn-lt"/>
                <a:ea typeface="+mn-ea"/>
                <a:cs typeface="+mn-cs"/>
              </a:rPr>
              <a:t>industrial plants, combined heat and power plants, or in renewable power plants</a:t>
            </a:r>
          </a:p>
          <a:p>
            <a:r>
              <a:rPr lang="en-US" sz="1200" b="0" i="0" u="none" strike="noStrike" kern="1200" baseline="0" dirty="0" smtClean="0">
                <a:solidFill>
                  <a:schemeClr val="tx1"/>
                </a:solidFill>
                <a:latin typeface="+mn-lt"/>
                <a:ea typeface="+mn-ea"/>
                <a:cs typeface="+mn-cs"/>
              </a:rPr>
              <a:t>(e.g. CSP plants). Distributed systems are mostly applied in domestic or </a:t>
            </a:r>
            <a:r>
              <a:rPr lang="en-US" sz="1200" b="0" i="0" u="none" strike="noStrike" kern="1200" baseline="0" dirty="0" err="1" smtClean="0">
                <a:solidFill>
                  <a:schemeClr val="tx1"/>
                </a:solidFill>
                <a:latin typeface="+mn-lt"/>
                <a:ea typeface="+mn-ea"/>
                <a:cs typeface="+mn-cs"/>
              </a:rPr>
              <a:t>commer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2 Thermal Energy Storage | Technology Br </a:t>
            </a:r>
            <a:r>
              <a:rPr lang="en-US" sz="1200" b="0" i="0" u="none" strike="noStrike" kern="1200" baseline="0" dirty="0" err="1" smtClean="0">
                <a:solidFill>
                  <a:schemeClr val="tx1"/>
                </a:solidFill>
                <a:latin typeface="+mn-lt"/>
                <a:ea typeface="+mn-ea"/>
                <a:cs typeface="+mn-cs"/>
              </a:rPr>
              <a:t>ief</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cial</a:t>
            </a:r>
            <a:r>
              <a:rPr lang="en-US" sz="1200" b="0" i="0" u="none" strike="noStrike" kern="1200" baseline="0" dirty="0" smtClean="0">
                <a:solidFill>
                  <a:schemeClr val="tx1"/>
                </a:solidFill>
                <a:latin typeface="+mn-lt"/>
                <a:ea typeface="+mn-ea"/>
                <a:cs typeface="+mn-cs"/>
              </a:rPr>
              <a:t> buildings to capture solar energy for water and space heating or cooling. In</a:t>
            </a:r>
          </a:p>
          <a:p>
            <a:r>
              <a:rPr lang="en-US" sz="1200" b="0" i="0" u="none" strike="noStrike" kern="1200" baseline="0" dirty="0" smtClean="0">
                <a:solidFill>
                  <a:schemeClr val="tx1"/>
                </a:solidFill>
                <a:latin typeface="+mn-lt"/>
                <a:ea typeface="+mn-ea"/>
                <a:cs typeface="+mn-cs"/>
              </a:rPr>
              <a:t>both cases, TES systems may reduce energy demand at peak times.</a:t>
            </a:r>
          </a:p>
          <a:p>
            <a:r>
              <a:rPr lang="en-US" sz="1200" b="0" i="0" u="none" strike="noStrike" kern="1200" baseline="0" dirty="0" smtClean="0">
                <a:solidFill>
                  <a:schemeClr val="tx1"/>
                </a:solidFill>
                <a:latin typeface="+mn-lt"/>
                <a:ea typeface="+mn-ea"/>
                <a:cs typeface="+mn-cs"/>
              </a:rPr>
              <a:t>A TES system’s economic performance depends substantially on its </a:t>
            </a:r>
            <a:r>
              <a:rPr lang="en-US" sz="1200" b="0" i="0" u="none" strike="noStrike" kern="1200" baseline="0" dirty="0" err="1" smtClean="0">
                <a:solidFill>
                  <a:schemeClr val="tx1"/>
                </a:solidFill>
                <a:latin typeface="+mn-lt"/>
                <a:ea typeface="+mn-ea"/>
                <a:cs typeface="+mn-cs"/>
              </a:rPr>
              <a:t>specifi</a:t>
            </a:r>
            <a:r>
              <a:rPr lang="en-US" sz="1200" b="0" i="0" u="none" strike="noStrike" kern="1200" baseline="0" dirty="0" smtClean="0">
                <a:solidFill>
                  <a:schemeClr val="tx1"/>
                </a:solidFill>
                <a:latin typeface="+mn-lt"/>
                <a:ea typeface="+mn-ea"/>
                <a:cs typeface="+mn-cs"/>
              </a:rPr>
              <a:t> c application</a:t>
            </a:r>
          </a:p>
          <a:p>
            <a:r>
              <a:rPr lang="en-US" sz="1200" b="0" i="0" u="none" strike="noStrike" kern="1200" baseline="0" dirty="0" smtClean="0">
                <a:solidFill>
                  <a:schemeClr val="tx1"/>
                </a:solidFill>
                <a:latin typeface="+mn-lt"/>
                <a:ea typeface="+mn-ea"/>
                <a:cs typeface="+mn-cs"/>
              </a:rPr>
              <a:t>and operational needs, including the number and frequency of storage</a:t>
            </a:r>
          </a:p>
          <a:p>
            <a:r>
              <a:rPr lang="en-US" sz="1200" b="0" i="0" u="none" strike="noStrike" kern="1200" baseline="0" dirty="0" smtClean="0">
                <a:solidFill>
                  <a:schemeClr val="tx1"/>
                </a:solidFill>
                <a:latin typeface="+mn-lt"/>
                <a:ea typeface="+mn-ea"/>
                <a:cs typeface="+mn-cs"/>
              </a:rPr>
              <a:t>cycles. In general, PCM and TCS systems are more expensive than sensible heat</a:t>
            </a:r>
          </a:p>
          <a:p>
            <a:r>
              <a:rPr lang="en-US" sz="1200" b="0" i="0" u="none" strike="noStrike" kern="1200" baseline="0" dirty="0" smtClean="0">
                <a:solidFill>
                  <a:schemeClr val="tx1"/>
                </a:solidFill>
                <a:latin typeface="+mn-lt"/>
                <a:ea typeface="+mn-ea"/>
                <a:cs typeface="+mn-cs"/>
              </a:rPr>
              <a:t>systems and are economically viable only for applications with a high number of</a:t>
            </a:r>
          </a:p>
          <a:p>
            <a:r>
              <a:rPr lang="en-US" sz="1200" b="0" i="0" u="none" strike="noStrike" kern="1200" baseline="0" dirty="0" smtClean="0">
                <a:solidFill>
                  <a:schemeClr val="tx1"/>
                </a:solidFill>
                <a:latin typeface="+mn-lt"/>
                <a:ea typeface="+mn-ea"/>
                <a:cs typeface="+mn-cs"/>
              </a:rPr>
              <a:t>cycles. In mature economies (e.g. OECD countries), a major constraint for TES</a:t>
            </a:r>
          </a:p>
          <a:p>
            <a:r>
              <a:rPr lang="en-US" sz="1200" b="0" i="0" u="none" strike="noStrike" kern="1200" baseline="0" dirty="0" smtClean="0">
                <a:solidFill>
                  <a:schemeClr val="tx1"/>
                </a:solidFill>
                <a:latin typeface="+mn-lt"/>
                <a:ea typeface="+mn-ea"/>
                <a:cs typeface="+mn-cs"/>
              </a:rPr>
              <a:t>deployment is the low construction rate of new buildings, while in emerging</a:t>
            </a:r>
          </a:p>
          <a:p>
            <a:r>
              <a:rPr lang="en-US" sz="1200" b="0" i="0" u="none" strike="noStrike" kern="1200" baseline="0" dirty="0" smtClean="0">
                <a:solidFill>
                  <a:schemeClr val="tx1"/>
                </a:solidFill>
                <a:latin typeface="+mn-lt"/>
                <a:ea typeface="+mn-ea"/>
                <a:cs typeface="+mn-cs"/>
              </a:rPr>
              <a:t>economies TES systems have a larger deployment potential.</a:t>
            </a:r>
          </a:p>
          <a:p>
            <a:r>
              <a:rPr lang="en-US" sz="1200" b="0" i="0" u="none" strike="noStrike" kern="1200" baseline="0" dirty="0" smtClean="0">
                <a:solidFill>
                  <a:schemeClr val="tx1"/>
                </a:solidFill>
                <a:latin typeface="+mn-lt"/>
                <a:ea typeface="+mn-ea"/>
                <a:cs typeface="+mn-cs"/>
              </a:rPr>
              <a:t>Support for research and development (R&amp;D) of new storage materials, as well</a:t>
            </a:r>
          </a:p>
          <a:p>
            <a:r>
              <a:rPr lang="en-US" sz="1200" b="0" i="0" u="none" strike="noStrike" kern="1200" baseline="0" dirty="0" smtClean="0">
                <a:solidFill>
                  <a:schemeClr val="tx1"/>
                </a:solidFill>
                <a:latin typeface="+mn-lt"/>
                <a:ea typeface="+mn-ea"/>
                <a:cs typeface="+mn-cs"/>
              </a:rPr>
              <a:t>as policy measures and investment incentives for TES integration in buildings,</a:t>
            </a:r>
          </a:p>
          <a:p>
            <a:r>
              <a:rPr lang="en-US" sz="1200" b="0" i="0" u="none" strike="noStrike" kern="1200" baseline="0" dirty="0" smtClean="0">
                <a:solidFill>
                  <a:schemeClr val="tx1"/>
                </a:solidFill>
                <a:latin typeface="+mn-lt"/>
                <a:ea typeface="+mn-ea"/>
                <a:cs typeface="+mn-cs"/>
              </a:rPr>
              <a:t>industrial applications and variable renewable power generation is essential to</a:t>
            </a:r>
          </a:p>
          <a:p>
            <a:r>
              <a:rPr lang="en-US" sz="1200" b="0" i="0" u="none" strike="noStrike" kern="1200" baseline="0" dirty="0" smtClean="0">
                <a:solidFill>
                  <a:schemeClr val="tx1"/>
                </a:solidFill>
                <a:latin typeface="+mn-lt"/>
                <a:ea typeface="+mn-ea"/>
                <a:cs typeface="+mn-cs"/>
              </a:rPr>
              <a:t>foster its deployment. R&amp;D </a:t>
            </a:r>
            <a:r>
              <a:rPr lang="en-US" sz="1200" b="0" i="0" u="none" strike="noStrike" kern="1200" baseline="0" dirty="0" err="1" smtClean="0">
                <a:solidFill>
                  <a:schemeClr val="tx1"/>
                </a:solidFill>
                <a:latin typeface="+mn-lt"/>
                <a:ea typeface="+mn-ea"/>
                <a:cs typeface="+mn-cs"/>
              </a:rPr>
              <a:t>eff</a:t>
            </a:r>
            <a:r>
              <a:rPr lang="en-US" sz="1200" b="0" i="0" u="none" strike="noStrike" kern="1200" baseline="0" dirty="0" smtClean="0">
                <a:solidFill>
                  <a:schemeClr val="tx1"/>
                </a:solidFill>
                <a:latin typeface="+mn-lt"/>
                <a:ea typeface="+mn-ea"/>
                <a:cs typeface="+mn-cs"/>
              </a:rPr>
              <a:t> orts are particularly important with regards to PCM</a:t>
            </a:r>
          </a:p>
          <a:p>
            <a:r>
              <a:rPr lang="en-US" sz="1200" b="0" i="0" u="none" strike="noStrike" kern="1200" baseline="0" dirty="0" smtClean="0">
                <a:solidFill>
                  <a:schemeClr val="tx1"/>
                </a:solidFill>
                <a:latin typeface="+mn-lt"/>
                <a:ea typeface="+mn-ea"/>
                <a:cs typeface="+mn-cs"/>
              </a:rPr>
              <a:t>and TCS systems.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7</a:t>
            </a:fld>
            <a:endParaRPr lang="en-US"/>
          </a:p>
        </p:txBody>
      </p:sp>
    </p:spTree>
    <p:extLst>
      <p:ext uri="{BB962C8B-B14F-4D97-AF65-F5344CB8AC3E}">
        <p14:creationId xmlns:p14="http://schemas.microsoft.com/office/powerpoint/2010/main" val="82773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http://answers.yahoo.com/</a:t>
            </a:r>
          </a:p>
          <a:p>
            <a:r>
              <a:rPr lang="en-US" sz="1200" b="0" i="0" kern="1200" smtClean="0">
                <a:solidFill>
                  <a:schemeClr val="tx1"/>
                </a:solidFill>
                <a:effectLst/>
                <a:latin typeface="+mn-lt"/>
                <a:ea typeface="+mn-ea"/>
                <a:cs typeface="+mn-cs"/>
              </a:rPr>
              <a:t>Light </a:t>
            </a:r>
            <a:r>
              <a:rPr lang="en-US" sz="1200" b="0" i="0" kern="1200" dirty="0" smtClean="0">
                <a:solidFill>
                  <a:schemeClr val="tx1"/>
                </a:solidFill>
                <a:effectLst/>
                <a:latin typeface="+mn-lt"/>
                <a:ea typeface="+mn-ea"/>
                <a:cs typeface="+mn-cs"/>
              </a:rPr>
              <a:t>energy and heat energy are the same thing, 'electromagnetic waves'. The fancy name for heat energy is infrared radiation and the fancy name for light energy is visible radiation. But they work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Heat and light come in tiny packets called photons that work like particles in some ways. They also act like waves, vibrating back and forth very fast.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 photon is a unit, a whole package. There is no such thing as fast photons or slow photons. They are all going the same speed, the speed of light. So when photons hit something (like sunlight shining on your face) they can't slow down. They have to give up some of their energy in a different way.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they have to vibrate at a different rate of speed. They still move at the speed of light, they just vibrate slower while they move. So, the ONLY difference between heat and light is that they are vibrating at different rates of speed, even though they are travelling at the same rate of speed. Otherwise, they are just the same.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Infrared (heat) photons vibrate slower than visible (light) photons. The light photons hit your face and are absorbed (swallowed up) by atoms. Their rate of vibration slows down and they change to heat photons. Your face feels warm. Then the heat photons leak out again as you cool off.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Now, the Sun does put out a lot of both heat and light. Have you ever been in a car in the </a:t>
            </a:r>
            <a:r>
              <a:rPr lang="en-US" sz="1200" b="0" i="0" kern="1200" dirty="0" err="1" smtClean="0">
                <a:solidFill>
                  <a:schemeClr val="tx1"/>
                </a:solidFill>
                <a:effectLst/>
                <a:latin typeface="+mn-lt"/>
                <a:ea typeface="+mn-ea"/>
                <a:cs typeface="+mn-cs"/>
              </a:rPr>
              <a:t>wintetime</a:t>
            </a:r>
            <a:r>
              <a:rPr lang="en-US" sz="1200" b="0" i="0" kern="1200" dirty="0" smtClean="0">
                <a:solidFill>
                  <a:schemeClr val="tx1"/>
                </a:solidFill>
                <a:effectLst/>
                <a:latin typeface="+mn-lt"/>
                <a:ea typeface="+mn-ea"/>
                <a:cs typeface="+mn-cs"/>
              </a:rPr>
              <a:t>, with the sun shining in your face? The windows are transparent to light but not to heat.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is cold outside. Infrared waves (the photons) do not go through glass well. They are reflected outside. But the light comes through because the window is transparent to light, it lets the waves (</a:t>
            </a:r>
            <a:r>
              <a:rPr lang="en-US" sz="1200" b="0" i="0" kern="1200" dirty="0" err="1" smtClean="0">
                <a:solidFill>
                  <a:schemeClr val="tx1"/>
                </a:solidFill>
                <a:effectLst/>
                <a:latin typeface="+mn-lt"/>
                <a:ea typeface="+mn-ea"/>
                <a:cs typeface="+mn-cs"/>
              </a:rPr>
              <a:t>phtotons</a:t>
            </a:r>
            <a:r>
              <a:rPr lang="en-US" sz="1200" b="0" i="0" kern="1200" dirty="0" smtClean="0">
                <a:solidFill>
                  <a:schemeClr val="tx1"/>
                </a:solidFill>
                <a:effectLst/>
                <a:latin typeface="+mn-lt"/>
                <a:ea typeface="+mn-ea"/>
                <a:cs typeface="+mn-cs"/>
              </a:rPr>
              <a:t>) through. The light turns into heat when it hits your face, and you feel it.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This is also what makes a car so hot in the summertime: the light of the sun comes in the car and changes to heat. Then it can't get out the windows again, and the car gets hot.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So we do two things: we leave the windows open a little to let the air circulate and carry the heat back outside, and we put reflectors inside the windshield, to reflect the light back out, If the light is not absorbed, it is not being turned into heat. I hope this helps.</a:t>
            </a:r>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8</a:t>
            </a:fld>
            <a:endParaRPr lang="en-US"/>
          </a:p>
        </p:txBody>
      </p:sp>
    </p:spTree>
    <p:extLst>
      <p:ext uri="{BB962C8B-B14F-4D97-AF65-F5344CB8AC3E}">
        <p14:creationId xmlns:p14="http://schemas.microsoft.com/office/powerpoint/2010/main" val="354163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11</a:t>
            </a:fld>
            <a:endParaRPr lang="en-US"/>
          </a:p>
        </p:txBody>
      </p:sp>
    </p:spTree>
    <p:extLst>
      <p:ext uri="{BB962C8B-B14F-4D97-AF65-F5344CB8AC3E}">
        <p14:creationId xmlns:p14="http://schemas.microsoft.com/office/powerpoint/2010/main" val="119312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Affordable Passive Solar </a:t>
            </a:r>
            <a:r>
              <a:rPr lang="en-US" sz="1200" b="1" i="0" u="none" strike="noStrike" kern="1200" baseline="0" dirty="0" err="1" smtClean="0">
                <a:solidFill>
                  <a:schemeClr val="tx1"/>
                </a:solidFill>
                <a:latin typeface="+mn-lt"/>
                <a:ea typeface="+mn-ea"/>
                <a:cs typeface="+mn-cs"/>
              </a:rPr>
              <a:t>Planbook</a:t>
            </a:r>
            <a:r>
              <a:rPr lang="en-US" sz="1200" b="1" i="0" u="none" strike="noStrike" kern="1200" baseline="0" dirty="0" smtClean="0">
                <a:solidFill>
                  <a:schemeClr val="tx1"/>
                </a:solidFill>
                <a:latin typeface="+mn-lt"/>
                <a:ea typeface="+mn-ea"/>
                <a:cs typeface="+mn-cs"/>
              </a:rPr>
              <a:t> for NC </a:t>
            </a:r>
            <a:r>
              <a:rPr lang="en-US" sz="1200" b="0" i="0" u="none" strike="noStrike" kern="1200" baseline="0" dirty="0" smtClean="0">
                <a:solidFill>
                  <a:schemeClr val="tx1"/>
                </a:solidFill>
                <a:latin typeface="+mn-lt"/>
                <a:ea typeface="+mn-ea"/>
                <a:cs typeface="+mn-cs"/>
              </a:rPr>
              <a:t>State Energy Office, N.C. Department of Administration, Appalachian State University Energy Center, Boone, North Carolina, June 2005 </a:t>
            </a:r>
          </a:p>
          <a:p>
            <a:endParaRPr lang="en-US" dirty="0"/>
          </a:p>
        </p:txBody>
      </p:sp>
      <p:sp>
        <p:nvSpPr>
          <p:cNvPr id="4" name="Slide Number Placeholder 3"/>
          <p:cNvSpPr>
            <a:spLocks noGrp="1"/>
          </p:cNvSpPr>
          <p:nvPr>
            <p:ph type="sldNum" sz="quarter" idx="10"/>
          </p:nvPr>
        </p:nvSpPr>
        <p:spPr/>
        <p:txBody>
          <a:bodyPr/>
          <a:lstStyle/>
          <a:p>
            <a:fld id="{63652A20-40D4-4823-AD0F-CF862C9C844D}" type="slidenum">
              <a:rPr lang="en-US" smtClean="0"/>
              <a:t>12</a:t>
            </a:fld>
            <a:endParaRPr lang="en-US"/>
          </a:p>
        </p:txBody>
      </p:sp>
    </p:spTree>
    <p:extLst>
      <p:ext uri="{BB962C8B-B14F-4D97-AF65-F5344CB8AC3E}">
        <p14:creationId xmlns:p14="http://schemas.microsoft.com/office/powerpoint/2010/main" val="69705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62" y="3586"/>
            <a:ext cx="9153861" cy="758414"/>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egreedays.ne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nergysage.com/media/proj/4362/C2%20Helios%20Section%20-%20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252699" cy="55141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Passive Solar Houses</a:t>
            </a:r>
            <a:endParaRPr lang="en-US" dirty="0"/>
          </a:p>
        </p:txBody>
      </p:sp>
      <p:sp>
        <p:nvSpPr>
          <p:cNvPr id="3" name="Content Placeholder 2"/>
          <p:cNvSpPr>
            <a:spLocks noGrp="1"/>
          </p:cNvSpPr>
          <p:nvPr>
            <p:ph idx="1"/>
          </p:nvPr>
        </p:nvSpPr>
        <p:spPr>
          <a:xfrm>
            <a:off x="457200" y="685800"/>
            <a:ext cx="8229600" cy="5440363"/>
          </a:xfrm>
        </p:spPr>
        <p:txBody>
          <a:bodyPr/>
          <a:lstStyle/>
          <a:p>
            <a:r>
              <a:rPr lang="en-US" dirty="0" smtClean="0"/>
              <a:t>Heat using the sun with little or no use of other energy </a:t>
            </a:r>
            <a:br>
              <a:rPr lang="en-US" dirty="0" smtClean="0"/>
            </a:br>
            <a:r>
              <a:rPr lang="en-US" dirty="0" smtClean="0"/>
              <a:t>sources</a:t>
            </a:r>
            <a:endParaRPr lang="en-US" dirty="0"/>
          </a:p>
        </p:txBody>
      </p:sp>
      <p:sp>
        <p:nvSpPr>
          <p:cNvPr id="4" name="Rectangle 3"/>
          <p:cNvSpPr/>
          <p:nvPr/>
        </p:nvSpPr>
        <p:spPr>
          <a:xfrm>
            <a:off x="6886919" y="6488668"/>
            <a:ext cx="2248116" cy="369332"/>
          </a:xfrm>
          <a:prstGeom prst="rect">
            <a:avLst/>
          </a:prstGeom>
        </p:spPr>
        <p:txBody>
          <a:bodyPr wrap="none">
            <a:spAutoFit/>
          </a:bodyPr>
          <a:lstStyle/>
          <a:p>
            <a:r>
              <a:rPr lang="en-US" dirty="0"/>
              <a:t>www.energysage.com</a:t>
            </a:r>
          </a:p>
        </p:txBody>
      </p:sp>
    </p:spTree>
    <p:extLst>
      <p:ext uri="{BB962C8B-B14F-4D97-AF65-F5344CB8AC3E}">
        <p14:creationId xmlns:p14="http://schemas.microsoft.com/office/powerpoint/2010/main" val="309328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omeworld.co.nz/wp-content/uploads/2012/03/homeworld-passive-solar-g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743"/>
            <a:ext cx="9144000" cy="6620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Winter &amp; Summer Sun</a:t>
            </a:r>
            <a:endParaRPr lang="en-US" dirty="0"/>
          </a:p>
        </p:txBody>
      </p:sp>
      <p:sp>
        <p:nvSpPr>
          <p:cNvPr id="3" name="Rectangle 2"/>
          <p:cNvSpPr/>
          <p:nvPr/>
        </p:nvSpPr>
        <p:spPr>
          <a:xfrm>
            <a:off x="6172200" y="-30480"/>
            <a:ext cx="2442785" cy="369332"/>
          </a:xfrm>
          <a:prstGeom prst="rect">
            <a:avLst/>
          </a:prstGeom>
        </p:spPr>
        <p:txBody>
          <a:bodyPr wrap="none">
            <a:spAutoFit/>
          </a:bodyPr>
          <a:lstStyle/>
          <a:p>
            <a:r>
              <a:rPr lang="en-US" dirty="0" smtClean="0"/>
              <a:t>www.homeworld.co.nz</a:t>
            </a:r>
            <a:endParaRPr lang="en-US" dirty="0"/>
          </a:p>
        </p:txBody>
      </p:sp>
    </p:spTree>
    <p:extLst>
      <p:ext uri="{BB962C8B-B14F-4D97-AF65-F5344CB8AC3E}">
        <p14:creationId xmlns:p14="http://schemas.microsoft.com/office/powerpoint/2010/main" val="168365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Heating Season</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smtClean="0"/>
              <a:t>Orientation: Long </a:t>
            </a:r>
            <a:r>
              <a:rPr lang="en-US" dirty="0"/>
              <a:t>axis facing </a:t>
            </a:r>
            <a:r>
              <a:rPr lang="en-US" dirty="0" smtClean="0"/>
              <a:t>south</a:t>
            </a:r>
            <a:endParaRPr lang="en-US" dirty="0"/>
          </a:p>
          <a:p>
            <a:r>
              <a:rPr lang="en-US" dirty="0" smtClean="0"/>
              <a:t>Glazing</a:t>
            </a:r>
          </a:p>
          <a:p>
            <a:pPr lvl="1"/>
            <a:r>
              <a:rPr lang="en-US" dirty="0" smtClean="0"/>
              <a:t>South </a:t>
            </a:r>
            <a:r>
              <a:rPr lang="en-US" dirty="0"/>
              <a:t>windows let </a:t>
            </a:r>
            <a:r>
              <a:rPr lang="en-US" dirty="0" smtClean="0"/>
              <a:t>in sunlight in </a:t>
            </a:r>
            <a:r>
              <a:rPr lang="en-US" dirty="0"/>
              <a:t>winter </a:t>
            </a:r>
            <a:endParaRPr lang="en-US" dirty="0" smtClean="0"/>
          </a:p>
          <a:p>
            <a:pPr lvl="2"/>
            <a:r>
              <a:rPr lang="en-US" dirty="0"/>
              <a:t>Thermal shutters for insulation at night in Winter</a:t>
            </a:r>
          </a:p>
          <a:p>
            <a:pPr lvl="2"/>
            <a:r>
              <a:rPr lang="en-US" dirty="0" smtClean="0"/>
              <a:t>External fixed summer shading</a:t>
            </a:r>
          </a:p>
          <a:p>
            <a:r>
              <a:rPr lang="en-US" dirty="0" smtClean="0"/>
              <a:t>Thermal mass</a:t>
            </a:r>
          </a:p>
          <a:p>
            <a:pPr lvl="1"/>
            <a:r>
              <a:rPr lang="en-US" dirty="0" smtClean="0"/>
              <a:t>Tile-covered </a:t>
            </a:r>
            <a:r>
              <a:rPr lang="en-US" dirty="0"/>
              <a:t>slab floors, masonry walls, </a:t>
            </a:r>
            <a:r>
              <a:rPr lang="en-US" dirty="0" smtClean="0"/>
              <a:t>&amp; water-filled </a:t>
            </a:r>
            <a:r>
              <a:rPr lang="en-US" dirty="0"/>
              <a:t>containers </a:t>
            </a:r>
            <a:endParaRPr lang="en-US" dirty="0" smtClean="0"/>
          </a:p>
          <a:p>
            <a:r>
              <a:rPr lang="en-US" dirty="0" smtClean="0"/>
              <a:t>Heat distribution</a:t>
            </a:r>
          </a:p>
          <a:p>
            <a:pPr lvl="1"/>
            <a:r>
              <a:rPr lang="en-US" dirty="0" smtClean="0"/>
              <a:t>Openings </a:t>
            </a:r>
            <a:r>
              <a:rPr lang="en-US" dirty="0"/>
              <a:t>and room layouts </a:t>
            </a:r>
            <a:r>
              <a:rPr lang="en-US" dirty="0" smtClean="0"/>
              <a:t>move solar </a:t>
            </a:r>
            <a:r>
              <a:rPr lang="en-US" dirty="0"/>
              <a:t>heated air </a:t>
            </a:r>
            <a:r>
              <a:rPr lang="en-US" dirty="0" smtClean="0"/>
              <a:t>to </a:t>
            </a:r>
            <a:r>
              <a:rPr lang="en-US" dirty="0"/>
              <a:t>other </a:t>
            </a:r>
            <a:r>
              <a:rPr lang="en-US" dirty="0" smtClean="0"/>
              <a:t>rooms</a:t>
            </a:r>
          </a:p>
          <a:p>
            <a:r>
              <a:rPr lang="en-US" dirty="0" smtClean="0"/>
              <a:t>Other</a:t>
            </a:r>
          </a:p>
          <a:p>
            <a:pPr lvl="1"/>
            <a:r>
              <a:rPr lang="en-US" dirty="0"/>
              <a:t>E</a:t>
            </a:r>
            <a:r>
              <a:rPr lang="en-US" dirty="0" smtClean="0"/>
              <a:t>ffective </a:t>
            </a:r>
            <a:r>
              <a:rPr lang="en-US" dirty="0"/>
              <a:t>insulation, airtight construction, </a:t>
            </a:r>
            <a:r>
              <a:rPr lang="en-US" dirty="0" smtClean="0"/>
              <a:t>efficient </a:t>
            </a:r>
            <a:r>
              <a:rPr lang="en-US" dirty="0"/>
              <a:t>HVAC </a:t>
            </a:r>
            <a:r>
              <a:rPr lang="en-US" dirty="0" smtClean="0"/>
              <a:t>systems</a:t>
            </a:r>
            <a:endParaRPr lang="en-US" b="1" dirty="0"/>
          </a:p>
        </p:txBody>
      </p:sp>
    </p:spTree>
    <p:extLst>
      <p:ext uri="{BB962C8B-B14F-4D97-AF65-F5344CB8AC3E}">
        <p14:creationId xmlns:p14="http://schemas.microsoft.com/office/powerpoint/2010/main" val="243955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Cooling Season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Window </a:t>
            </a:r>
            <a:r>
              <a:rPr lang="en-US" dirty="0" smtClean="0"/>
              <a:t>shading</a:t>
            </a:r>
          </a:p>
          <a:p>
            <a:pPr lvl="1"/>
            <a:r>
              <a:rPr lang="en-US" dirty="0" smtClean="0"/>
              <a:t>Overhangs</a:t>
            </a:r>
            <a:r>
              <a:rPr lang="en-US" dirty="0"/>
              <a:t>, shutters, blinds, shade screens, curtains, </a:t>
            </a:r>
            <a:r>
              <a:rPr lang="en-US" dirty="0" smtClean="0"/>
              <a:t>landscaping shade</a:t>
            </a:r>
          </a:p>
          <a:p>
            <a:r>
              <a:rPr lang="en-US" dirty="0" smtClean="0"/>
              <a:t>Ventilation</a:t>
            </a:r>
          </a:p>
          <a:p>
            <a:pPr lvl="1"/>
            <a:r>
              <a:rPr lang="en-US" dirty="0" smtClean="0"/>
              <a:t>Natural </a:t>
            </a:r>
            <a:r>
              <a:rPr lang="en-US" dirty="0"/>
              <a:t>breezes through windows on opposite sides of the house, ceiling fans, whole house fans, and space </a:t>
            </a:r>
            <a:r>
              <a:rPr lang="en-US" dirty="0" smtClean="0"/>
              <a:t>fans</a:t>
            </a:r>
          </a:p>
          <a:p>
            <a:r>
              <a:rPr lang="en-US" dirty="0" smtClean="0"/>
              <a:t>Thermal Mass</a:t>
            </a:r>
          </a:p>
          <a:p>
            <a:pPr lvl="1"/>
            <a:r>
              <a:rPr lang="en-US" dirty="0" smtClean="0"/>
              <a:t>Absorbs heat during day</a:t>
            </a:r>
          </a:p>
          <a:p>
            <a:r>
              <a:rPr lang="en-US" dirty="0" smtClean="0"/>
              <a:t>Other</a:t>
            </a:r>
            <a:endParaRPr lang="en-US" dirty="0"/>
          </a:p>
          <a:p>
            <a:pPr lvl="1"/>
            <a:r>
              <a:rPr lang="en-US" dirty="0"/>
              <a:t>Effective insulation, airtight construction, efficient HVAC </a:t>
            </a:r>
            <a:r>
              <a:rPr lang="en-US" dirty="0" smtClean="0"/>
              <a:t>systems</a:t>
            </a:r>
            <a:endParaRPr lang="en-US" b="1" dirty="0"/>
          </a:p>
        </p:txBody>
      </p:sp>
    </p:spTree>
    <p:extLst>
      <p:ext uri="{BB962C8B-B14F-4D97-AF65-F5344CB8AC3E}">
        <p14:creationId xmlns:p14="http://schemas.microsoft.com/office/powerpoint/2010/main" val="336902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Room Layout</a:t>
            </a:r>
            <a:endParaRPr lang="en-US"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a:t>Frequently-used rooms, morning to bedtime (Family rooms, kitchens, &amp; </a:t>
            </a:r>
            <a:r>
              <a:rPr lang="en-US" dirty="0" smtClean="0"/>
              <a:t>dens) </a:t>
            </a:r>
            <a:endParaRPr lang="en-US" dirty="0"/>
          </a:p>
          <a:p>
            <a:pPr lvl="1"/>
            <a:r>
              <a:rPr lang="en-US" dirty="0"/>
              <a:t>South </a:t>
            </a:r>
            <a:r>
              <a:rPr lang="en-US" dirty="0" smtClean="0"/>
              <a:t>side</a:t>
            </a:r>
          </a:p>
          <a:p>
            <a:r>
              <a:rPr lang="en-US" dirty="0" smtClean="0"/>
              <a:t>Day-use rooms (breakfast </a:t>
            </a:r>
            <a:r>
              <a:rPr lang="en-US" dirty="0"/>
              <a:t>rooms, sunrooms, playrooms, &amp; </a:t>
            </a:r>
            <a:r>
              <a:rPr lang="en-US" dirty="0" smtClean="0"/>
              <a:t>offices) </a:t>
            </a:r>
            <a:endParaRPr lang="en-US" dirty="0"/>
          </a:p>
          <a:p>
            <a:pPr lvl="1"/>
            <a:r>
              <a:rPr lang="en-US" dirty="0" smtClean="0"/>
              <a:t>South side or by frequently-used </a:t>
            </a:r>
            <a:r>
              <a:rPr lang="en-US" dirty="0"/>
              <a:t>rooms </a:t>
            </a:r>
            <a:r>
              <a:rPr lang="en-US" dirty="0" smtClean="0"/>
              <a:t>(solar heating)</a:t>
            </a:r>
            <a:endParaRPr lang="en-US" dirty="0"/>
          </a:p>
          <a:p>
            <a:r>
              <a:rPr lang="en-US" dirty="0"/>
              <a:t>Sunspaces</a:t>
            </a:r>
          </a:p>
          <a:p>
            <a:pPr lvl="1"/>
            <a:r>
              <a:rPr lang="en-US" dirty="0"/>
              <a:t>Isolate from house if unconditioned (best), provide </a:t>
            </a:r>
            <a:r>
              <a:rPr lang="en-US" dirty="0" smtClean="0"/>
              <a:t>shade in Summertime</a:t>
            </a:r>
            <a:endParaRPr lang="en-US" dirty="0"/>
          </a:p>
          <a:p>
            <a:pPr lvl="1"/>
            <a:r>
              <a:rPr lang="en-US" dirty="0" smtClean="0"/>
              <a:t>Winter</a:t>
            </a:r>
          </a:p>
          <a:p>
            <a:pPr lvl="2"/>
            <a:r>
              <a:rPr lang="en-US" dirty="0" smtClean="0"/>
              <a:t>Daytime-open </a:t>
            </a:r>
            <a:r>
              <a:rPr lang="en-US" dirty="0"/>
              <a:t>doors to let in </a:t>
            </a:r>
            <a:r>
              <a:rPr lang="en-US" dirty="0" smtClean="0"/>
              <a:t>heat</a:t>
            </a:r>
          </a:p>
          <a:p>
            <a:pPr lvl="2"/>
            <a:r>
              <a:rPr lang="en-US" dirty="0" smtClean="0"/>
              <a:t>Nighttime-close </a:t>
            </a:r>
            <a:r>
              <a:rPr lang="en-US" dirty="0"/>
              <a:t>doors to buffers against </a:t>
            </a:r>
            <a:r>
              <a:rPr lang="en-US" dirty="0" smtClean="0"/>
              <a:t>cold</a:t>
            </a:r>
            <a:endParaRPr lang="en-US" dirty="0"/>
          </a:p>
          <a:p>
            <a:r>
              <a:rPr lang="en-US" dirty="0"/>
              <a:t>Privacy rooms </a:t>
            </a:r>
            <a:r>
              <a:rPr lang="en-US" dirty="0" smtClean="0"/>
              <a:t>(bathrooms </a:t>
            </a:r>
            <a:r>
              <a:rPr lang="en-US" dirty="0"/>
              <a:t>&amp; dressing rooms</a:t>
            </a:r>
            <a:r>
              <a:rPr lang="en-US" dirty="0" smtClean="0"/>
              <a:t>)</a:t>
            </a:r>
            <a:endParaRPr lang="en-US" dirty="0"/>
          </a:p>
          <a:p>
            <a:pPr lvl="1"/>
            <a:r>
              <a:rPr lang="en-US" dirty="0" smtClean="0"/>
              <a:t>Can be </a:t>
            </a:r>
            <a:r>
              <a:rPr lang="en-US" dirty="0"/>
              <a:t>connected to solar-heated areas, but </a:t>
            </a:r>
            <a:r>
              <a:rPr lang="en-US" dirty="0" smtClean="0"/>
              <a:t>not </a:t>
            </a:r>
            <a:r>
              <a:rPr lang="en-US" dirty="0"/>
              <a:t>usually located on </a:t>
            </a:r>
            <a:r>
              <a:rPr lang="en-US" dirty="0" smtClean="0"/>
              <a:t>south side</a:t>
            </a:r>
            <a:endParaRPr lang="en-US" dirty="0"/>
          </a:p>
          <a:p>
            <a:endParaRPr lang="en-US" dirty="0"/>
          </a:p>
        </p:txBody>
      </p:sp>
    </p:spTree>
    <p:extLst>
      <p:ext uri="{BB962C8B-B14F-4D97-AF65-F5344CB8AC3E}">
        <p14:creationId xmlns:p14="http://schemas.microsoft.com/office/powerpoint/2010/main" val="122565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dirty="0"/>
              <a:t>Room Layout (cont.)</a:t>
            </a:r>
          </a:p>
        </p:txBody>
      </p:sp>
      <p:pic>
        <p:nvPicPr>
          <p:cNvPr id="1026" name="Picture 2" descr="https://www.thenaturalhome.com/img/floorplan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858000"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8836" y="0"/>
            <a:ext cx="2705164" cy="369332"/>
          </a:xfrm>
          <a:prstGeom prst="rect">
            <a:avLst/>
          </a:prstGeom>
        </p:spPr>
        <p:txBody>
          <a:bodyPr wrap="none">
            <a:spAutoFit/>
          </a:bodyPr>
          <a:lstStyle/>
          <a:p>
            <a:r>
              <a:rPr lang="en-US" dirty="0"/>
              <a:t>www.thenaturalhome.com</a:t>
            </a:r>
          </a:p>
        </p:txBody>
      </p:sp>
      <p:sp>
        <p:nvSpPr>
          <p:cNvPr id="6" name="TextBox 5"/>
          <p:cNvSpPr txBox="1"/>
          <p:nvPr/>
        </p:nvSpPr>
        <p:spPr>
          <a:xfrm>
            <a:off x="3810000" y="4648200"/>
            <a:ext cx="1574534" cy="369332"/>
          </a:xfrm>
          <a:prstGeom prst="rect">
            <a:avLst/>
          </a:prstGeom>
          <a:noFill/>
        </p:spPr>
        <p:txBody>
          <a:bodyPr wrap="none" rtlCol="0">
            <a:spAutoFit/>
          </a:bodyPr>
          <a:lstStyle/>
          <a:p>
            <a:r>
              <a:rPr lang="en-US" dirty="0" smtClean="0">
                <a:solidFill>
                  <a:srgbClr val="FF0000"/>
                </a:solidFill>
              </a:rPr>
              <a:t>Activity Rooms</a:t>
            </a:r>
            <a:endParaRPr lang="en-US" dirty="0">
              <a:solidFill>
                <a:srgbClr val="FF0000"/>
              </a:solidFill>
            </a:endParaRPr>
          </a:p>
        </p:txBody>
      </p:sp>
      <p:sp>
        <p:nvSpPr>
          <p:cNvPr id="8" name="TextBox 7"/>
          <p:cNvSpPr txBox="1"/>
          <p:nvPr/>
        </p:nvSpPr>
        <p:spPr>
          <a:xfrm>
            <a:off x="1371600" y="2362200"/>
            <a:ext cx="1811265" cy="369332"/>
          </a:xfrm>
          <a:prstGeom prst="rect">
            <a:avLst/>
          </a:prstGeom>
          <a:noFill/>
        </p:spPr>
        <p:txBody>
          <a:bodyPr wrap="none" rtlCol="0">
            <a:spAutoFit/>
          </a:bodyPr>
          <a:lstStyle/>
          <a:p>
            <a:r>
              <a:rPr lang="en-US" dirty="0" smtClean="0">
                <a:solidFill>
                  <a:srgbClr val="FF0000"/>
                </a:solidFill>
              </a:rPr>
              <a:t>Night Time Room</a:t>
            </a:r>
            <a:endParaRPr lang="en-US" dirty="0">
              <a:solidFill>
                <a:srgbClr val="FF0000"/>
              </a:solidFill>
            </a:endParaRPr>
          </a:p>
        </p:txBody>
      </p:sp>
      <p:sp>
        <p:nvSpPr>
          <p:cNvPr id="9" name="TextBox 8"/>
          <p:cNvSpPr txBox="1"/>
          <p:nvPr/>
        </p:nvSpPr>
        <p:spPr>
          <a:xfrm>
            <a:off x="6400800" y="2133600"/>
            <a:ext cx="1277865" cy="646331"/>
          </a:xfrm>
          <a:prstGeom prst="rect">
            <a:avLst/>
          </a:prstGeom>
          <a:noFill/>
        </p:spPr>
        <p:txBody>
          <a:bodyPr wrap="square" rtlCol="0">
            <a:spAutoFit/>
          </a:bodyPr>
          <a:lstStyle/>
          <a:p>
            <a:pPr algn="r"/>
            <a:r>
              <a:rPr lang="en-US" dirty="0" smtClean="0">
                <a:solidFill>
                  <a:srgbClr val="FF0000"/>
                </a:solidFill>
              </a:rPr>
              <a:t>Night </a:t>
            </a:r>
            <a:br>
              <a:rPr lang="en-US" dirty="0" smtClean="0">
                <a:solidFill>
                  <a:srgbClr val="FF0000"/>
                </a:solidFill>
              </a:rPr>
            </a:br>
            <a:r>
              <a:rPr lang="en-US" dirty="0" smtClean="0">
                <a:solidFill>
                  <a:srgbClr val="FF0000"/>
                </a:solidFill>
              </a:rPr>
              <a:t>Time Room</a:t>
            </a:r>
            <a:endParaRPr lang="en-US" dirty="0">
              <a:solidFill>
                <a:srgbClr val="FF0000"/>
              </a:solidFill>
            </a:endParaRPr>
          </a:p>
        </p:txBody>
      </p:sp>
      <p:sp>
        <p:nvSpPr>
          <p:cNvPr id="11" name="Rectangle 10"/>
          <p:cNvSpPr/>
          <p:nvPr/>
        </p:nvSpPr>
        <p:spPr>
          <a:xfrm>
            <a:off x="7924800" y="1295400"/>
            <a:ext cx="838200" cy="487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smtClean="0">
                <a:solidFill>
                  <a:srgbClr val="FF0000"/>
                </a:solidFill>
              </a:rPr>
              <a:t>Shading Porch</a:t>
            </a:r>
            <a:endParaRPr lang="en-US" dirty="0">
              <a:solidFill>
                <a:srgbClr val="FF0000"/>
              </a:solidFill>
            </a:endParaRPr>
          </a:p>
        </p:txBody>
      </p:sp>
      <p:sp>
        <p:nvSpPr>
          <p:cNvPr id="12" name="Rectangle 11"/>
          <p:cNvSpPr/>
          <p:nvPr/>
        </p:nvSpPr>
        <p:spPr>
          <a:xfrm>
            <a:off x="381000" y="1295400"/>
            <a:ext cx="838200" cy="4876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smtClean="0">
                <a:solidFill>
                  <a:srgbClr val="FF0000"/>
                </a:solidFill>
              </a:rPr>
              <a:t>Shading Porch</a:t>
            </a:r>
            <a:endParaRPr lang="en-US" dirty="0">
              <a:solidFill>
                <a:srgbClr val="FF0000"/>
              </a:solidFill>
            </a:endParaRPr>
          </a:p>
        </p:txBody>
      </p:sp>
      <p:sp>
        <p:nvSpPr>
          <p:cNvPr id="10" name="TextBox 9"/>
          <p:cNvSpPr txBox="1"/>
          <p:nvPr/>
        </p:nvSpPr>
        <p:spPr>
          <a:xfrm>
            <a:off x="3505200" y="6221966"/>
            <a:ext cx="2170787" cy="646331"/>
          </a:xfrm>
          <a:prstGeom prst="rect">
            <a:avLst/>
          </a:prstGeom>
          <a:noFill/>
        </p:spPr>
        <p:txBody>
          <a:bodyPr wrap="none" rtlCol="0">
            <a:spAutoFit/>
          </a:bodyPr>
          <a:lstStyle/>
          <a:p>
            <a:r>
              <a:rPr lang="en-US" sz="3600" dirty="0" smtClean="0">
                <a:solidFill>
                  <a:srgbClr val="FF0000"/>
                </a:solidFill>
              </a:rPr>
              <a:t>South Side</a:t>
            </a:r>
            <a:endParaRPr lang="en-US" sz="3600" dirty="0">
              <a:solidFill>
                <a:srgbClr val="FF0000"/>
              </a:solidFill>
            </a:endParaRPr>
          </a:p>
        </p:txBody>
      </p:sp>
    </p:spTree>
    <p:extLst>
      <p:ext uri="{BB962C8B-B14F-4D97-AF65-F5344CB8AC3E}">
        <p14:creationId xmlns:p14="http://schemas.microsoft.com/office/powerpoint/2010/main" val="310173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Room </a:t>
            </a:r>
            <a:r>
              <a:rPr lang="en-US" dirty="0" smtClean="0"/>
              <a:t>Layout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Night-use rooms (bedrooms, unless used during day)</a:t>
            </a:r>
          </a:p>
          <a:p>
            <a:pPr lvl="1"/>
            <a:r>
              <a:rPr lang="en-US" dirty="0"/>
              <a:t>North side</a:t>
            </a:r>
          </a:p>
          <a:p>
            <a:r>
              <a:rPr lang="en-US" dirty="0"/>
              <a:t>Seldom-used rooms (formal living rooms, dining rooms, &amp; guest bedrooms)</a:t>
            </a:r>
          </a:p>
          <a:p>
            <a:pPr lvl="1"/>
            <a:r>
              <a:rPr lang="en-US" dirty="0"/>
              <a:t>North side, out of traffic and air flow.</a:t>
            </a:r>
          </a:p>
          <a:p>
            <a:r>
              <a:rPr lang="en-US" dirty="0"/>
              <a:t>Buffer rooms, unheated (closets, laundries, workshops, pantries, &amp; garages)</a:t>
            </a:r>
          </a:p>
          <a:p>
            <a:pPr lvl="1"/>
            <a:r>
              <a:rPr lang="en-US" dirty="0"/>
              <a:t>North, east, or west exterior walls</a:t>
            </a:r>
          </a:p>
          <a:p>
            <a:r>
              <a:rPr lang="en-US" dirty="0"/>
              <a:t>Exterior covered areas (porches and carports)</a:t>
            </a:r>
          </a:p>
          <a:p>
            <a:pPr lvl="1"/>
            <a:r>
              <a:rPr lang="en-US" dirty="0"/>
              <a:t>East and west side provide summer shading. </a:t>
            </a:r>
          </a:p>
          <a:p>
            <a:pPr lvl="1"/>
            <a:r>
              <a:rPr lang="en-US" dirty="0"/>
              <a:t>Uncomfortable in morning (east) or afternoon (West)</a:t>
            </a:r>
          </a:p>
          <a:p>
            <a:pPr lvl="1"/>
            <a:r>
              <a:rPr lang="en-US" dirty="0"/>
              <a:t>Avoid on south side, shade winter sunlight</a:t>
            </a:r>
          </a:p>
          <a:p>
            <a:endParaRPr lang="en-US" dirty="0"/>
          </a:p>
        </p:txBody>
      </p:sp>
    </p:spTree>
    <p:extLst>
      <p:ext uri="{BB962C8B-B14F-4D97-AF65-F5344CB8AC3E}">
        <p14:creationId xmlns:p14="http://schemas.microsoft.com/office/powerpoint/2010/main" val="92007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Principles (cont.)</a:t>
            </a:r>
            <a:endParaRPr lang="en-US" dirty="0"/>
          </a:p>
        </p:txBody>
      </p:sp>
      <p:sp>
        <p:nvSpPr>
          <p:cNvPr id="3" name="Content Placeholder 2"/>
          <p:cNvSpPr>
            <a:spLocks noGrp="1"/>
          </p:cNvSpPr>
          <p:nvPr>
            <p:ph idx="1"/>
          </p:nvPr>
        </p:nvSpPr>
        <p:spPr/>
        <p:txBody>
          <a:bodyPr/>
          <a:lstStyle/>
          <a:p>
            <a:r>
              <a:rPr lang="en-US" dirty="0" smtClean="0"/>
              <a:t>Provide Effective Thermal Mass</a:t>
            </a:r>
          </a:p>
          <a:p>
            <a:pPr lvl="1"/>
            <a:r>
              <a:rPr lang="en-US" dirty="0"/>
              <a:t>N</a:t>
            </a:r>
            <a:r>
              <a:rPr lang="en-US" dirty="0" smtClean="0"/>
              <a:t>ight time heat in Winter</a:t>
            </a:r>
          </a:p>
          <a:p>
            <a:pPr lvl="1"/>
            <a:r>
              <a:rPr lang="en-US" dirty="0" smtClean="0"/>
              <a:t>Day time cooling in Summer</a:t>
            </a:r>
          </a:p>
          <a:p>
            <a:r>
              <a:rPr lang="en-US" dirty="0" smtClean="0"/>
              <a:t>Insulate and seal</a:t>
            </a:r>
          </a:p>
          <a:p>
            <a:pPr lvl="1"/>
            <a:r>
              <a:rPr lang="en-US" dirty="0" smtClean="0"/>
              <a:t>Vapor barriers</a:t>
            </a:r>
          </a:p>
          <a:p>
            <a:pPr lvl="1"/>
            <a:r>
              <a:rPr lang="en-US" dirty="0" smtClean="0"/>
              <a:t>Air-lock entrance</a:t>
            </a:r>
          </a:p>
          <a:p>
            <a:pPr lvl="1"/>
            <a:r>
              <a:rPr lang="en-US" dirty="0" smtClean="0"/>
              <a:t>Night time insulation for windows</a:t>
            </a:r>
          </a:p>
          <a:p>
            <a:r>
              <a:rPr lang="en-US" dirty="0"/>
              <a:t>Windows for solar collection &amp; </a:t>
            </a:r>
            <a:r>
              <a:rPr lang="en-US" dirty="0" smtClean="0"/>
              <a:t>cooling</a:t>
            </a:r>
          </a:p>
          <a:p>
            <a:pPr lvl="1"/>
            <a:r>
              <a:rPr lang="en-US" dirty="0" smtClean="0"/>
              <a:t>Let in sun for heat, open for cooling</a:t>
            </a:r>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191204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Mass</a:t>
            </a:r>
            <a:endParaRPr lang="en-US" dirty="0"/>
          </a:p>
        </p:txBody>
      </p:sp>
      <p:sp>
        <p:nvSpPr>
          <p:cNvPr id="3" name="Content Placeholder 2"/>
          <p:cNvSpPr>
            <a:spLocks noGrp="1"/>
          </p:cNvSpPr>
          <p:nvPr>
            <p:ph idx="1"/>
          </p:nvPr>
        </p:nvSpPr>
        <p:spPr/>
        <p:txBody>
          <a:bodyPr>
            <a:normAutofit lnSpcReduction="10000"/>
          </a:bodyPr>
          <a:lstStyle/>
          <a:p>
            <a:r>
              <a:rPr lang="en-US" dirty="0" smtClean="0"/>
              <a:t>Thermal mass heated by warmer objects (sun, lights, people, wood stove,…)</a:t>
            </a:r>
            <a:endParaRPr lang="en-US" dirty="0"/>
          </a:p>
          <a:p>
            <a:r>
              <a:rPr lang="en-US" dirty="0" smtClean="0"/>
              <a:t>Heat conducts</a:t>
            </a:r>
            <a:r>
              <a:rPr lang="en-US" dirty="0"/>
              <a:t> </a:t>
            </a:r>
            <a:r>
              <a:rPr lang="en-US" dirty="0" smtClean="0"/>
              <a:t>from warmed surface of thermal mass </a:t>
            </a:r>
            <a:r>
              <a:rPr lang="en-US" dirty="0"/>
              <a:t>to </a:t>
            </a:r>
            <a:r>
              <a:rPr lang="en-US" dirty="0" smtClean="0"/>
              <a:t>cooler </a:t>
            </a:r>
            <a:r>
              <a:rPr lang="en-US" dirty="0"/>
              <a:t>interior </a:t>
            </a:r>
            <a:endParaRPr lang="en-US" dirty="0" smtClean="0"/>
          </a:p>
          <a:p>
            <a:r>
              <a:rPr lang="en-US" dirty="0" smtClean="0"/>
              <a:t>Thermal mass radiates </a:t>
            </a:r>
            <a:r>
              <a:rPr lang="en-US" dirty="0"/>
              <a:t>heat to </a:t>
            </a:r>
            <a:r>
              <a:rPr lang="en-US" dirty="0" smtClean="0"/>
              <a:t>cooler objects</a:t>
            </a:r>
          </a:p>
          <a:p>
            <a:r>
              <a:rPr lang="en-US" dirty="0" smtClean="0"/>
              <a:t>Warmer interior of thermal mass conducts to cooler surface</a:t>
            </a:r>
            <a:endParaRPr lang="en-US" dirty="0"/>
          </a:p>
          <a:p>
            <a:endParaRPr lang="en-US" dirty="0"/>
          </a:p>
          <a:p>
            <a:r>
              <a:rPr lang="en-US" dirty="0" smtClean="0"/>
              <a:t>This must occur within daily cycle of building</a:t>
            </a:r>
          </a:p>
        </p:txBody>
      </p:sp>
      <p:sp>
        <p:nvSpPr>
          <p:cNvPr id="4" name="TextBox 3"/>
          <p:cNvSpPr txBox="1"/>
          <p:nvPr/>
        </p:nvSpPr>
        <p:spPr>
          <a:xfrm>
            <a:off x="0" y="6492552"/>
            <a:ext cx="9135035" cy="338554"/>
          </a:xfrm>
          <a:prstGeom prst="rect">
            <a:avLst/>
          </a:prstGeom>
          <a:noFill/>
        </p:spPr>
        <p:txBody>
          <a:bodyPr wrap="square" rtlCol="0">
            <a:spAutoFit/>
          </a:bodyPr>
          <a:lstStyle/>
          <a:p>
            <a:pPr algn="ctr"/>
            <a:r>
              <a:rPr lang="en-US" sz="1600" dirty="0" err="1" smtClean="0"/>
              <a:t>Haglund</a:t>
            </a:r>
            <a:r>
              <a:rPr lang="en-US" sz="1600" dirty="0" smtClean="0"/>
              <a:t>, B and K </a:t>
            </a:r>
            <a:r>
              <a:rPr lang="en-US" sz="1600" dirty="0" err="1" smtClean="0"/>
              <a:t>Rathmann</a:t>
            </a:r>
            <a:r>
              <a:rPr lang="en-US" sz="1600" dirty="0" smtClean="0"/>
              <a:t> “</a:t>
            </a:r>
            <a:r>
              <a:rPr lang="en-US" sz="1600" b="1" dirty="0"/>
              <a:t>THERMAL MASS IN PASSIVE SOLAR </a:t>
            </a:r>
            <a:r>
              <a:rPr lang="en-US" sz="1600" b="1" dirty="0" smtClean="0"/>
              <a:t>AND ENERGY-CONSERVING BUILDINGS</a:t>
            </a:r>
            <a:r>
              <a:rPr lang="en-US" sz="1600" dirty="0" smtClean="0"/>
              <a:t>” </a:t>
            </a:r>
            <a:endParaRPr lang="en-US" sz="1600" dirty="0"/>
          </a:p>
        </p:txBody>
      </p:sp>
    </p:spTree>
    <p:extLst>
      <p:ext uri="{BB962C8B-B14F-4D97-AF65-F5344CB8AC3E}">
        <p14:creationId xmlns:p14="http://schemas.microsoft.com/office/powerpoint/2010/main" val="59466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Types of Solar Heating</a:t>
            </a:r>
            <a:endParaRPr lang="en-US" dirty="0"/>
          </a:p>
        </p:txBody>
      </p:sp>
      <p:sp>
        <p:nvSpPr>
          <p:cNvPr id="4" name="Content Placeholder 3"/>
          <p:cNvSpPr>
            <a:spLocks noGrp="1"/>
          </p:cNvSpPr>
          <p:nvPr>
            <p:ph idx="1"/>
          </p:nvPr>
        </p:nvSpPr>
        <p:spPr/>
        <p:txBody>
          <a:bodyPr/>
          <a:lstStyle/>
          <a:p>
            <a:r>
              <a:rPr lang="en-US" dirty="0" smtClean="0"/>
              <a:t>Indirect Gain</a:t>
            </a:r>
          </a:p>
          <a:p>
            <a:pPr lvl="1"/>
            <a:r>
              <a:rPr lang="en-US" dirty="0" smtClean="0"/>
              <a:t>Sunlight strikes thermal storage unit</a:t>
            </a:r>
          </a:p>
          <a:p>
            <a:r>
              <a:rPr lang="en-US" dirty="0"/>
              <a:t>I</a:t>
            </a:r>
            <a:r>
              <a:rPr lang="en-US" dirty="0" smtClean="0"/>
              <a:t>solated Gain</a:t>
            </a:r>
          </a:p>
          <a:p>
            <a:pPr lvl="1"/>
            <a:r>
              <a:rPr lang="en-US" dirty="0" smtClean="0"/>
              <a:t>Sunlight strikes separate space</a:t>
            </a:r>
          </a:p>
          <a:p>
            <a:r>
              <a:rPr lang="en-US" dirty="0"/>
              <a:t>Direct Gain</a:t>
            </a:r>
          </a:p>
          <a:p>
            <a:pPr lvl="1"/>
            <a:r>
              <a:rPr lang="en-US" dirty="0"/>
              <a:t>Sunlight strikes space to be heated</a:t>
            </a:r>
          </a:p>
          <a:p>
            <a:endParaRPr lang="en-US" dirty="0"/>
          </a:p>
        </p:txBody>
      </p:sp>
    </p:spTree>
    <p:extLst>
      <p:ext uri="{BB962C8B-B14F-4D97-AF65-F5344CB8AC3E}">
        <p14:creationId xmlns:p14="http://schemas.microsoft.com/office/powerpoint/2010/main" val="126187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4019" y="2763837"/>
            <a:ext cx="0" cy="171291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458200" cy="1143000"/>
          </a:xfrm>
        </p:spPr>
        <p:txBody>
          <a:bodyPr/>
          <a:lstStyle/>
          <a:p>
            <a:pPr algn="r"/>
            <a:r>
              <a:rPr lang="en-US" dirty="0" smtClean="0"/>
              <a:t>Indirect Gain, </a:t>
            </a:r>
            <a:r>
              <a:rPr lang="en-US" dirty="0" err="1" smtClean="0"/>
              <a:t>Trombe</a:t>
            </a:r>
            <a:r>
              <a:rPr lang="en-US" dirty="0" smtClean="0"/>
              <a:t> Wall</a:t>
            </a:r>
            <a:endParaRPr lang="en-US" dirty="0"/>
          </a:p>
        </p:txBody>
      </p:sp>
      <p:sp>
        <p:nvSpPr>
          <p:cNvPr id="3" name="Freeform 2"/>
          <p:cNvSpPr/>
          <p:nvPr/>
        </p:nvSpPr>
        <p:spPr>
          <a:xfrm>
            <a:off x="4724400" y="1417638"/>
            <a:ext cx="4114800" cy="4200525"/>
          </a:xfrm>
          <a:custGeom>
            <a:avLst/>
            <a:gdLst>
              <a:gd name="connsiteX0" fmla="*/ 3924300 w 4114800"/>
              <a:gd name="connsiteY0" fmla="*/ 0 h 4200525"/>
              <a:gd name="connsiteX1" fmla="*/ 0 w 4114800"/>
              <a:gd name="connsiteY1" fmla="*/ 1123950 h 4200525"/>
              <a:gd name="connsiteX2" fmla="*/ 9525 w 4114800"/>
              <a:gd name="connsiteY2" fmla="*/ 1352550 h 4200525"/>
              <a:gd name="connsiteX3" fmla="*/ 3552825 w 4114800"/>
              <a:gd name="connsiteY3" fmla="*/ 1333500 h 4200525"/>
              <a:gd name="connsiteX4" fmla="*/ 3514725 w 4114800"/>
              <a:gd name="connsiteY4" fmla="*/ 3743325 h 4200525"/>
              <a:gd name="connsiteX5" fmla="*/ 847725 w 4114800"/>
              <a:gd name="connsiteY5" fmla="*/ 3752850 h 4200525"/>
              <a:gd name="connsiteX6" fmla="*/ 857250 w 4114800"/>
              <a:gd name="connsiteY6" fmla="*/ 3038475 h 4200525"/>
              <a:gd name="connsiteX7" fmla="*/ 685800 w 4114800"/>
              <a:gd name="connsiteY7" fmla="*/ 3038475 h 4200525"/>
              <a:gd name="connsiteX8" fmla="*/ 695325 w 4114800"/>
              <a:gd name="connsiteY8" fmla="*/ 4200525 h 4200525"/>
              <a:gd name="connsiteX9" fmla="*/ 4114800 w 4114800"/>
              <a:gd name="connsiteY9" fmla="*/ 4181475 h 42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200525">
                <a:moveTo>
                  <a:pt x="3924300" y="0"/>
                </a:moveTo>
                <a:lnTo>
                  <a:pt x="0" y="1123950"/>
                </a:lnTo>
                <a:lnTo>
                  <a:pt x="9525" y="1352550"/>
                </a:lnTo>
                <a:lnTo>
                  <a:pt x="3552825" y="1333500"/>
                </a:lnTo>
                <a:lnTo>
                  <a:pt x="3514725" y="3743325"/>
                </a:lnTo>
                <a:lnTo>
                  <a:pt x="847725" y="3752850"/>
                </a:lnTo>
                <a:lnTo>
                  <a:pt x="857250" y="3038475"/>
                </a:lnTo>
                <a:lnTo>
                  <a:pt x="685800" y="3038475"/>
                </a:lnTo>
                <a:lnTo>
                  <a:pt x="695325" y="4200525"/>
                </a:lnTo>
                <a:lnTo>
                  <a:pt x="4114800" y="418147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638"/>
            <a:ext cx="2743200" cy="2743200"/>
          </a:xfrm>
          <a:prstGeom prst="rect">
            <a:avLst/>
          </a:prstGeom>
        </p:spPr>
      </p:pic>
      <p:cxnSp>
        <p:nvCxnSpPr>
          <p:cNvPr id="7" name="Straight Arrow Connector 6"/>
          <p:cNvCxnSpPr/>
          <p:nvPr/>
        </p:nvCxnSpPr>
        <p:spPr>
          <a:xfrm>
            <a:off x="2714324" y="2362200"/>
            <a:ext cx="2848276" cy="12192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774382" y="3124200"/>
            <a:ext cx="469257"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200" dirty="0" smtClean="0">
                <a:solidFill>
                  <a:schemeClr val="bg1"/>
                </a:solidFill>
              </a:rPr>
              <a:t>Thermal Mass</a:t>
            </a:r>
            <a:endParaRPr lang="en-US" sz="1200" dirty="0">
              <a:solidFill>
                <a:schemeClr val="bg1"/>
              </a:solidFill>
            </a:endParaRPr>
          </a:p>
        </p:txBody>
      </p:sp>
      <p:cxnSp>
        <p:nvCxnSpPr>
          <p:cNvPr id="12" name="Straight Arrow Connector 11"/>
          <p:cNvCxnSpPr/>
          <p:nvPr/>
        </p:nvCxnSpPr>
        <p:spPr>
          <a:xfrm flipV="1">
            <a:off x="5601492" y="2935266"/>
            <a:ext cx="815036" cy="74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38800" y="4968112"/>
            <a:ext cx="815035" cy="13999"/>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85864" y="3514189"/>
            <a:ext cx="548336" cy="357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366707" y="4101604"/>
            <a:ext cx="567493" cy="2131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4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667000"/>
            <a:ext cx="6138672" cy="4102608"/>
          </a:xfrm>
          <a:prstGeom prst="rect">
            <a:avLst/>
          </a:prstGeom>
        </p:spPr>
      </p:pic>
      <p:sp>
        <p:nvSpPr>
          <p:cNvPr id="2" name="Title 1"/>
          <p:cNvSpPr>
            <a:spLocks noGrp="1"/>
          </p:cNvSpPr>
          <p:nvPr>
            <p:ph type="title"/>
          </p:nvPr>
        </p:nvSpPr>
        <p:spPr/>
        <p:txBody>
          <a:bodyPr>
            <a:normAutofit fontScale="90000"/>
          </a:bodyPr>
          <a:lstStyle/>
          <a:p>
            <a:r>
              <a:rPr lang="en-US" dirty="0" smtClean="0"/>
              <a:t>Light Heat Fundamentals</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Electromagnetic Radiation</a:t>
            </a:r>
          </a:p>
          <a:p>
            <a:r>
              <a:rPr lang="en-US" dirty="0"/>
              <a:t>Heat Movement</a:t>
            </a:r>
          </a:p>
          <a:p>
            <a:r>
              <a:rPr lang="en-US" dirty="0" smtClean="0"/>
              <a:t>Heat Storage</a:t>
            </a:r>
            <a:endParaRPr lang="en-US" dirty="0"/>
          </a:p>
        </p:txBody>
      </p:sp>
      <p:sp>
        <p:nvSpPr>
          <p:cNvPr id="6" name="Rectangle 5"/>
          <p:cNvSpPr/>
          <p:nvPr/>
        </p:nvSpPr>
        <p:spPr>
          <a:xfrm>
            <a:off x="5181600" y="6324600"/>
            <a:ext cx="2732095" cy="369332"/>
          </a:xfrm>
          <a:prstGeom prst="rect">
            <a:avLst/>
          </a:prstGeom>
        </p:spPr>
        <p:txBody>
          <a:bodyPr wrap="none">
            <a:spAutoFit/>
          </a:bodyPr>
          <a:lstStyle/>
          <a:p>
            <a:r>
              <a:rPr lang="en-US" dirty="0"/>
              <a:t>www.strawbalehomes.com</a:t>
            </a:r>
          </a:p>
        </p:txBody>
      </p:sp>
    </p:spTree>
    <p:extLst>
      <p:ext uri="{BB962C8B-B14F-4D97-AF65-F5344CB8AC3E}">
        <p14:creationId xmlns:p14="http://schemas.microsoft.com/office/powerpoint/2010/main" val="1522380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4019" y="2763837"/>
            <a:ext cx="0" cy="171291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r"/>
            <a:r>
              <a:rPr lang="en-US" dirty="0" smtClean="0"/>
              <a:t>Isolated Gain, Sun Space</a:t>
            </a:r>
            <a:endParaRPr lang="en-US" dirty="0"/>
          </a:p>
        </p:txBody>
      </p:sp>
      <p:sp>
        <p:nvSpPr>
          <p:cNvPr id="3" name="Freeform 2"/>
          <p:cNvSpPr/>
          <p:nvPr/>
        </p:nvSpPr>
        <p:spPr>
          <a:xfrm>
            <a:off x="4724400" y="1417638"/>
            <a:ext cx="4114800" cy="4200525"/>
          </a:xfrm>
          <a:custGeom>
            <a:avLst/>
            <a:gdLst>
              <a:gd name="connsiteX0" fmla="*/ 3924300 w 4114800"/>
              <a:gd name="connsiteY0" fmla="*/ 0 h 4200525"/>
              <a:gd name="connsiteX1" fmla="*/ 0 w 4114800"/>
              <a:gd name="connsiteY1" fmla="*/ 1123950 h 4200525"/>
              <a:gd name="connsiteX2" fmla="*/ 9525 w 4114800"/>
              <a:gd name="connsiteY2" fmla="*/ 1352550 h 4200525"/>
              <a:gd name="connsiteX3" fmla="*/ 3552825 w 4114800"/>
              <a:gd name="connsiteY3" fmla="*/ 1333500 h 4200525"/>
              <a:gd name="connsiteX4" fmla="*/ 3514725 w 4114800"/>
              <a:gd name="connsiteY4" fmla="*/ 3743325 h 4200525"/>
              <a:gd name="connsiteX5" fmla="*/ 847725 w 4114800"/>
              <a:gd name="connsiteY5" fmla="*/ 3752850 h 4200525"/>
              <a:gd name="connsiteX6" fmla="*/ 857250 w 4114800"/>
              <a:gd name="connsiteY6" fmla="*/ 3038475 h 4200525"/>
              <a:gd name="connsiteX7" fmla="*/ 685800 w 4114800"/>
              <a:gd name="connsiteY7" fmla="*/ 3038475 h 4200525"/>
              <a:gd name="connsiteX8" fmla="*/ 695325 w 4114800"/>
              <a:gd name="connsiteY8" fmla="*/ 4200525 h 4200525"/>
              <a:gd name="connsiteX9" fmla="*/ 4114800 w 4114800"/>
              <a:gd name="connsiteY9" fmla="*/ 4181475 h 42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200525">
                <a:moveTo>
                  <a:pt x="3924300" y="0"/>
                </a:moveTo>
                <a:lnTo>
                  <a:pt x="0" y="1123950"/>
                </a:lnTo>
                <a:lnTo>
                  <a:pt x="9525" y="1352550"/>
                </a:lnTo>
                <a:lnTo>
                  <a:pt x="3552825" y="1333500"/>
                </a:lnTo>
                <a:lnTo>
                  <a:pt x="3514725" y="3743325"/>
                </a:lnTo>
                <a:lnTo>
                  <a:pt x="847725" y="3752850"/>
                </a:lnTo>
                <a:lnTo>
                  <a:pt x="857250" y="3038475"/>
                </a:lnTo>
                <a:lnTo>
                  <a:pt x="685800" y="3038475"/>
                </a:lnTo>
                <a:lnTo>
                  <a:pt x="695325" y="4200525"/>
                </a:lnTo>
                <a:lnTo>
                  <a:pt x="4114800" y="418147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638"/>
            <a:ext cx="2743200" cy="2743200"/>
          </a:xfrm>
          <a:prstGeom prst="rect">
            <a:avLst/>
          </a:prstGeom>
        </p:spPr>
      </p:pic>
      <p:cxnSp>
        <p:nvCxnSpPr>
          <p:cNvPr id="7" name="Straight Arrow Connector 6"/>
          <p:cNvCxnSpPr/>
          <p:nvPr/>
        </p:nvCxnSpPr>
        <p:spPr>
          <a:xfrm>
            <a:off x="2714324" y="2362200"/>
            <a:ext cx="3457876" cy="14478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29400" y="3124200"/>
            <a:ext cx="0" cy="1752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94691" y="3003488"/>
            <a:ext cx="815036" cy="74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221882" y="4983089"/>
            <a:ext cx="815035" cy="13999"/>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48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484019" y="2763837"/>
            <a:ext cx="0" cy="171291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382000" cy="1143000"/>
          </a:xfrm>
        </p:spPr>
        <p:txBody>
          <a:bodyPr/>
          <a:lstStyle/>
          <a:p>
            <a:pPr algn="r"/>
            <a:r>
              <a:rPr lang="en-US" dirty="0" smtClean="0"/>
              <a:t>Isolated Gain, Air Collector</a:t>
            </a:r>
            <a:endParaRPr lang="en-US" dirty="0"/>
          </a:p>
        </p:txBody>
      </p:sp>
      <p:sp>
        <p:nvSpPr>
          <p:cNvPr id="3" name="Freeform 2"/>
          <p:cNvSpPr/>
          <p:nvPr/>
        </p:nvSpPr>
        <p:spPr>
          <a:xfrm>
            <a:off x="4724400" y="1417638"/>
            <a:ext cx="4114800" cy="4200525"/>
          </a:xfrm>
          <a:custGeom>
            <a:avLst/>
            <a:gdLst>
              <a:gd name="connsiteX0" fmla="*/ 3924300 w 4114800"/>
              <a:gd name="connsiteY0" fmla="*/ 0 h 4200525"/>
              <a:gd name="connsiteX1" fmla="*/ 0 w 4114800"/>
              <a:gd name="connsiteY1" fmla="*/ 1123950 h 4200525"/>
              <a:gd name="connsiteX2" fmla="*/ 9525 w 4114800"/>
              <a:gd name="connsiteY2" fmla="*/ 1352550 h 4200525"/>
              <a:gd name="connsiteX3" fmla="*/ 3552825 w 4114800"/>
              <a:gd name="connsiteY3" fmla="*/ 1333500 h 4200525"/>
              <a:gd name="connsiteX4" fmla="*/ 3514725 w 4114800"/>
              <a:gd name="connsiteY4" fmla="*/ 3743325 h 4200525"/>
              <a:gd name="connsiteX5" fmla="*/ 847725 w 4114800"/>
              <a:gd name="connsiteY5" fmla="*/ 3752850 h 4200525"/>
              <a:gd name="connsiteX6" fmla="*/ 857250 w 4114800"/>
              <a:gd name="connsiteY6" fmla="*/ 3038475 h 4200525"/>
              <a:gd name="connsiteX7" fmla="*/ 685800 w 4114800"/>
              <a:gd name="connsiteY7" fmla="*/ 3038475 h 4200525"/>
              <a:gd name="connsiteX8" fmla="*/ 695325 w 4114800"/>
              <a:gd name="connsiteY8" fmla="*/ 4200525 h 4200525"/>
              <a:gd name="connsiteX9" fmla="*/ 4114800 w 4114800"/>
              <a:gd name="connsiteY9" fmla="*/ 4181475 h 42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200525">
                <a:moveTo>
                  <a:pt x="3924300" y="0"/>
                </a:moveTo>
                <a:lnTo>
                  <a:pt x="0" y="1123950"/>
                </a:lnTo>
                <a:lnTo>
                  <a:pt x="9525" y="1352550"/>
                </a:lnTo>
                <a:lnTo>
                  <a:pt x="3552825" y="1333500"/>
                </a:lnTo>
                <a:lnTo>
                  <a:pt x="3514725" y="3743325"/>
                </a:lnTo>
                <a:lnTo>
                  <a:pt x="847725" y="3752850"/>
                </a:lnTo>
                <a:lnTo>
                  <a:pt x="857250" y="3038475"/>
                </a:lnTo>
                <a:lnTo>
                  <a:pt x="685800" y="3038475"/>
                </a:lnTo>
                <a:lnTo>
                  <a:pt x="695325" y="4200525"/>
                </a:lnTo>
                <a:lnTo>
                  <a:pt x="4114800" y="418147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638"/>
            <a:ext cx="2743200" cy="2743200"/>
          </a:xfrm>
          <a:prstGeom prst="rect">
            <a:avLst/>
          </a:prstGeom>
        </p:spPr>
      </p:pic>
      <p:cxnSp>
        <p:nvCxnSpPr>
          <p:cNvPr id="7" name="Straight Arrow Connector 6"/>
          <p:cNvCxnSpPr/>
          <p:nvPr/>
        </p:nvCxnSpPr>
        <p:spPr>
          <a:xfrm>
            <a:off x="2714324" y="2362200"/>
            <a:ext cx="2970767" cy="130218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7400" y="3017838"/>
            <a:ext cx="0" cy="1752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685091" y="2919454"/>
            <a:ext cx="815036" cy="742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12282" y="4959783"/>
            <a:ext cx="815035" cy="13999"/>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013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6629220" y="4605627"/>
            <a:ext cx="0" cy="55649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84019" y="2763837"/>
            <a:ext cx="0" cy="171291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Direct Gain</a:t>
            </a:r>
            <a:endParaRPr lang="en-US" dirty="0"/>
          </a:p>
        </p:txBody>
      </p:sp>
      <p:sp>
        <p:nvSpPr>
          <p:cNvPr id="3" name="Freeform 2"/>
          <p:cNvSpPr/>
          <p:nvPr/>
        </p:nvSpPr>
        <p:spPr>
          <a:xfrm>
            <a:off x="4724400" y="1417638"/>
            <a:ext cx="4114800" cy="4200525"/>
          </a:xfrm>
          <a:custGeom>
            <a:avLst/>
            <a:gdLst>
              <a:gd name="connsiteX0" fmla="*/ 3924300 w 4114800"/>
              <a:gd name="connsiteY0" fmla="*/ 0 h 4200525"/>
              <a:gd name="connsiteX1" fmla="*/ 0 w 4114800"/>
              <a:gd name="connsiteY1" fmla="*/ 1123950 h 4200525"/>
              <a:gd name="connsiteX2" fmla="*/ 9525 w 4114800"/>
              <a:gd name="connsiteY2" fmla="*/ 1352550 h 4200525"/>
              <a:gd name="connsiteX3" fmla="*/ 3552825 w 4114800"/>
              <a:gd name="connsiteY3" fmla="*/ 1333500 h 4200525"/>
              <a:gd name="connsiteX4" fmla="*/ 3514725 w 4114800"/>
              <a:gd name="connsiteY4" fmla="*/ 3743325 h 4200525"/>
              <a:gd name="connsiteX5" fmla="*/ 847725 w 4114800"/>
              <a:gd name="connsiteY5" fmla="*/ 3752850 h 4200525"/>
              <a:gd name="connsiteX6" fmla="*/ 857250 w 4114800"/>
              <a:gd name="connsiteY6" fmla="*/ 3038475 h 4200525"/>
              <a:gd name="connsiteX7" fmla="*/ 685800 w 4114800"/>
              <a:gd name="connsiteY7" fmla="*/ 3038475 h 4200525"/>
              <a:gd name="connsiteX8" fmla="*/ 695325 w 4114800"/>
              <a:gd name="connsiteY8" fmla="*/ 4200525 h 4200525"/>
              <a:gd name="connsiteX9" fmla="*/ 4114800 w 4114800"/>
              <a:gd name="connsiteY9" fmla="*/ 4181475 h 420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200525">
                <a:moveTo>
                  <a:pt x="3924300" y="0"/>
                </a:moveTo>
                <a:lnTo>
                  <a:pt x="0" y="1123950"/>
                </a:lnTo>
                <a:lnTo>
                  <a:pt x="9525" y="1352550"/>
                </a:lnTo>
                <a:lnTo>
                  <a:pt x="3552825" y="1333500"/>
                </a:lnTo>
                <a:lnTo>
                  <a:pt x="3514725" y="3743325"/>
                </a:lnTo>
                <a:lnTo>
                  <a:pt x="847725" y="3752850"/>
                </a:lnTo>
                <a:lnTo>
                  <a:pt x="857250" y="3038475"/>
                </a:lnTo>
                <a:lnTo>
                  <a:pt x="685800" y="3038475"/>
                </a:lnTo>
                <a:lnTo>
                  <a:pt x="695325" y="4200525"/>
                </a:lnTo>
                <a:lnTo>
                  <a:pt x="4114800" y="4181475"/>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638"/>
            <a:ext cx="2743200" cy="2743200"/>
          </a:xfrm>
          <a:prstGeom prst="rect">
            <a:avLst/>
          </a:prstGeom>
        </p:spPr>
      </p:pic>
      <p:cxnSp>
        <p:nvCxnSpPr>
          <p:cNvPr id="7" name="Straight Arrow Connector 6"/>
          <p:cNvCxnSpPr/>
          <p:nvPr/>
        </p:nvCxnSpPr>
        <p:spPr>
          <a:xfrm>
            <a:off x="2714324" y="2362200"/>
            <a:ext cx="4905676" cy="21336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257771" y="3810000"/>
            <a:ext cx="734291" cy="3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973290" y="2782092"/>
            <a:ext cx="332509" cy="23995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lIns="91440" tIns="0" rIns="0" bIns="0" rtlCol="0" anchor="ctr"/>
          <a:lstStyle/>
          <a:p>
            <a:pPr algn="ctr"/>
            <a:r>
              <a:rPr lang="en-US" dirty="0" smtClean="0">
                <a:solidFill>
                  <a:schemeClr val="bg1"/>
                </a:solidFill>
              </a:rPr>
              <a:t>T M</a:t>
            </a:r>
            <a:endParaRPr lang="en-US" dirty="0">
              <a:solidFill>
                <a:schemeClr val="bg1"/>
              </a:solidFill>
            </a:endParaRPr>
          </a:p>
        </p:txBody>
      </p:sp>
      <p:sp>
        <p:nvSpPr>
          <p:cNvPr id="16" name="Rectangle 15"/>
          <p:cNvSpPr/>
          <p:nvPr/>
        </p:nvSpPr>
        <p:spPr>
          <a:xfrm>
            <a:off x="5562599" y="5181599"/>
            <a:ext cx="2743201" cy="2587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Thermal Mass</a:t>
            </a:r>
            <a:endParaRPr lang="en-US" dirty="0"/>
          </a:p>
        </p:txBody>
      </p:sp>
      <p:sp>
        <p:nvSpPr>
          <p:cNvPr id="4" name="TextBox 3"/>
          <p:cNvSpPr txBox="1"/>
          <p:nvPr/>
        </p:nvSpPr>
        <p:spPr>
          <a:xfrm>
            <a:off x="685800" y="5715000"/>
            <a:ext cx="2354747" cy="369332"/>
          </a:xfrm>
          <a:prstGeom prst="rect">
            <a:avLst/>
          </a:prstGeom>
          <a:noFill/>
        </p:spPr>
        <p:txBody>
          <a:bodyPr wrap="none" rtlCol="0">
            <a:spAutoFit/>
          </a:bodyPr>
          <a:lstStyle/>
          <a:p>
            <a:r>
              <a:rPr lang="en-US" dirty="0" smtClean="0"/>
              <a:t>Usually the best option</a:t>
            </a:r>
            <a:endParaRPr lang="en-US" dirty="0"/>
          </a:p>
        </p:txBody>
      </p:sp>
    </p:spTree>
    <p:extLst>
      <p:ext uri="{BB962C8B-B14F-4D97-AF65-F5344CB8AC3E}">
        <p14:creationId xmlns:p14="http://schemas.microsoft.com/office/powerpoint/2010/main" val="3698792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 y="0"/>
            <a:ext cx="9163050" cy="838200"/>
          </a:xfrm>
        </p:spPr>
        <p:txBody>
          <a:bodyPr/>
          <a:lstStyle/>
          <a:p>
            <a:r>
              <a:rPr lang="en-US" dirty="0" smtClean="0"/>
              <a:t>A Day in the life</a:t>
            </a:r>
            <a:endParaRPr lang="en-US" dirty="0"/>
          </a:p>
        </p:txBody>
      </p:sp>
      <p:sp>
        <p:nvSpPr>
          <p:cNvPr id="6" name="Content Placeholder 5"/>
          <p:cNvSpPr>
            <a:spLocks noGrp="1"/>
          </p:cNvSpPr>
          <p:nvPr>
            <p:ph idx="1"/>
          </p:nvPr>
        </p:nvSpPr>
        <p:spPr>
          <a:xfrm>
            <a:off x="457200" y="1447800"/>
            <a:ext cx="8229600" cy="5029200"/>
          </a:xfrm>
        </p:spPr>
        <p:txBody>
          <a:bodyPr>
            <a:normAutofit fontScale="92500" lnSpcReduction="10000"/>
          </a:bodyPr>
          <a:lstStyle/>
          <a:p>
            <a:r>
              <a:rPr lang="en-US" dirty="0" smtClean="0"/>
              <a:t>10 AM to 5 PM</a:t>
            </a:r>
          </a:p>
          <a:p>
            <a:pPr lvl="1"/>
            <a:r>
              <a:rPr lang="en-US" dirty="0" smtClean="0"/>
              <a:t>Sun warms south facing</a:t>
            </a:r>
            <a:br>
              <a:rPr lang="en-US" dirty="0" smtClean="0"/>
            </a:br>
            <a:r>
              <a:rPr lang="en-US" dirty="0" smtClean="0"/>
              <a:t>rooms &amp; thermal mass</a:t>
            </a:r>
          </a:p>
          <a:p>
            <a:r>
              <a:rPr lang="en-US" dirty="0" smtClean="0"/>
              <a:t>5 PM to 11 PM</a:t>
            </a:r>
          </a:p>
          <a:p>
            <a:pPr lvl="1"/>
            <a:r>
              <a:rPr lang="en-US" dirty="0" smtClean="0"/>
              <a:t>Thermal mass keeps house warm</a:t>
            </a:r>
          </a:p>
          <a:p>
            <a:r>
              <a:rPr lang="en-US" dirty="0" smtClean="0"/>
              <a:t>11 PM to 6:30 AM</a:t>
            </a:r>
          </a:p>
          <a:p>
            <a:pPr lvl="1"/>
            <a:r>
              <a:rPr lang="en-US" dirty="0" smtClean="0"/>
              <a:t>House stays warm enough for </a:t>
            </a:r>
            <a:br>
              <a:rPr lang="en-US" dirty="0" smtClean="0"/>
            </a:br>
            <a:r>
              <a:rPr lang="en-US" dirty="0" smtClean="0"/>
              <a:t>sleeping under covers</a:t>
            </a:r>
          </a:p>
          <a:p>
            <a:r>
              <a:rPr lang="en-US" dirty="0" smtClean="0"/>
              <a:t>6:30 to 10 AM</a:t>
            </a:r>
          </a:p>
          <a:p>
            <a:pPr lvl="1"/>
            <a:r>
              <a:rPr lang="en-US" dirty="0" smtClean="0"/>
              <a:t>Efficient supplemental heat </a:t>
            </a:r>
            <a:br>
              <a:rPr lang="en-US" dirty="0" smtClean="0"/>
            </a:br>
            <a:r>
              <a:rPr lang="en-US" dirty="0" smtClean="0"/>
              <a:t>needed</a:t>
            </a:r>
            <a:endParaRPr lang="en-US" dirty="0"/>
          </a:p>
        </p:txBody>
      </p:sp>
      <p:pic>
        <p:nvPicPr>
          <p:cNvPr id="2050" name="Picture 2" descr="http://www.southface.org/default-interior/Documents/thermalmass1-tab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1809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southface.org/default-interior/Documents/thermalmass2-tab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323" y="2782887"/>
            <a:ext cx="18097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outhface.org/default-interior/Documents/thermalmass3-tabl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323" y="4146549"/>
            <a:ext cx="18097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southface.org/default-interior/Documents/thermalmass4-table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411787"/>
            <a:ext cx="1809750" cy="1019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29015" y="6581001"/>
            <a:ext cx="1402628" cy="276999"/>
          </a:xfrm>
          <a:prstGeom prst="rect">
            <a:avLst/>
          </a:prstGeom>
        </p:spPr>
        <p:txBody>
          <a:bodyPr wrap="none">
            <a:spAutoFit/>
          </a:bodyPr>
          <a:lstStyle/>
          <a:p>
            <a:r>
              <a:rPr lang="en-US" sz="1200" dirty="0"/>
              <a:t>www.southface.org</a:t>
            </a:r>
          </a:p>
        </p:txBody>
      </p:sp>
    </p:spTree>
    <p:extLst>
      <p:ext uri="{BB962C8B-B14F-4D97-AF65-F5344CB8AC3E}">
        <p14:creationId xmlns:p14="http://schemas.microsoft.com/office/powerpoint/2010/main" val="149205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ork Backup\Backup 2014\Web\Mine\courses\STBE\Not on Web 14\New Material\Solar Power Passive\Sunny Day in Wi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172200" cy="63005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chemeClr val="bg1"/>
          </a:solidFill>
        </p:spPr>
        <p:txBody>
          <a:bodyPr/>
          <a:lstStyle/>
          <a:p>
            <a:r>
              <a:rPr lang="en-US" dirty="0" smtClean="0"/>
              <a:t>Sunny Day in Winter</a:t>
            </a:r>
            <a:endParaRPr lang="en-US" dirty="0"/>
          </a:p>
        </p:txBody>
      </p:sp>
      <p:sp>
        <p:nvSpPr>
          <p:cNvPr id="6" name="TextBox 5"/>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89813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ork Backup\Backup 2014\Web\Mine\courses\STBE\Not on Web 14\New Material\Solar Power Passive\Cold Winter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2285"/>
            <a:ext cx="6949337" cy="62371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chemeClr val="bg1"/>
          </a:solidFill>
        </p:spPr>
        <p:txBody>
          <a:bodyPr/>
          <a:lstStyle/>
          <a:p>
            <a:r>
              <a:rPr lang="en-US" dirty="0" smtClean="0"/>
              <a:t>Cold Winter Night</a:t>
            </a:r>
            <a:endParaRPr lang="en-US" dirty="0"/>
          </a:p>
        </p:txBody>
      </p:sp>
      <p:sp>
        <p:nvSpPr>
          <p:cNvPr id="5" name="TextBox 4"/>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531144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Work Backup\Backup 2014\Web\Mine\courses\STBE\Not on Web 14\New Material\Solar Power Passive\Summer Cooling_Pag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705600" cy="62386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chemeClr val="bg1"/>
          </a:solidFill>
        </p:spPr>
        <p:txBody>
          <a:bodyPr/>
          <a:lstStyle/>
          <a:p>
            <a:r>
              <a:rPr lang="en-US" dirty="0" smtClean="0"/>
              <a:t>Summer Cooling</a:t>
            </a:r>
            <a:endParaRPr lang="en-US" dirty="0"/>
          </a:p>
        </p:txBody>
      </p:sp>
      <p:sp>
        <p:nvSpPr>
          <p:cNvPr id="5" name="TextBox 4"/>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531144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Block Slab</a:t>
            </a:r>
            <a:endParaRPr lang="en-US" dirty="0"/>
          </a:p>
        </p:txBody>
      </p:sp>
      <p:pic>
        <p:nvPicPr>
          <p:cNvPr id="2050" name="Picture 2" descr="http://www.ourcoolhouse.com/images/solar_slab.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0200" y="1209437"/>
            <a:ext cx="7239000" cy="37498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75323" y="4956781"/>
            <a:ext cx="2557751" cy="369332"/>
          </a:xfrm>
          <a:prstGeom prst="rect">
            <a:avLst/>
          </a:prstGeom>
        </p:spPr>
        <p:txBody>
          <a:bodyPr wrap="none">
            <a:spAutoFit/>
          </a:bodyPr>
          <a:lstStyle/>
          <a:p>
            <a:r>
              <a:rPr lang="en-US" dirty="0" smtClean="0"/>
              <a:t>www.ourcoolhouse.com</a:t>
            </a:r>
            <a:endParaRPr lang="en-US" dirty="0"/>
          </a:p>
        </p:txBody>
      </p:sp>
      <p:pic>
        <p:nvPicPr>
          <p:cNvPr id="2052" name="Picture 4" descr="http://previewcf.turbosquid.com/Preview/2012/08/09__15_45_47/cmu4.jpg832c660a-fac4-4b0c-a7ed-9ce8e2f11b20Large.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t="13333" b="17333"/>
          <a:stretch/>
        </p:blipFill>
        <p:spPr bwMode="auto">
          <a:xfrm>
            <a:off x="0" y="3429810"/>
            <a:ext cx="4975123" cy="3449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748" y="6488668"/>
            <a:ext cx="1759456" cy="307777"/>
          </a:xfrm>
          <a:prstGeom prst="rect">
            <a:avLst/>
          </a:prstGeom>
        </p:spPr>
        <p:txBody>
          <a:bodyPr wrap="none">
            <a:spAutoFit/>
          </a:bodyPr>
          <a:lstStyle/>
          <a:p>
            <a:r>
              <a:rPr lang="en-US" sz="1400" dirty="0" smtClean="0"/>
              <a:t>www.turbosquid.com</a:t>
            </a:r>
            <a:endParaRPr lang="en-US" sz="1400" dirty="0"/>
          </a:p>
        </p:txBody>
      </p:sp>
    </p:spTree>
    <p:extLst>
      <p:ext uri="{BB962C8B-B14F-4D97-AF65-F5344CB8AC3E}">
        <p14:creationId xmlns:p14="http://schemas.microsoft.com/office/powerpoint/2010/main" val="680528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Slab Design</a:t>
            </a:r>
            <a:endParaRPr lang="en-US" dirty="0"/>
          </a:p>
        </p:txBody>
      </p:sp>
      <p:pic>
        <p:nvPicPr>
          <p:cNvPr id="1026" name="Picture 2" descr="http://www.zonbak.com/knowledge/passive%20solar%20design/passivesolar-web-images/slab-render_op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719299"/>
            <a:ext cx="9140825" cy="3976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54255"/>
            <a:ext cx="1852238" cy="369332"/>
          </a:xfrm>
          <a:prstGeom prst="rect">
            <a:avLst/>
          </a:prstGeom>
        </p:spPr>
        <p:txBody>
          <a:bodyPr wrap="none">
            <a:spAutoFit/>
          </a:bodyPr>
          <a:lstStyle/>
          <a:p>
            <a:r>
              <a:rPr lang="en-US" dirty="0" smtClean="0"/>
              <a:t>www.zonbak.com</a:t>
            </a:r>
            <a:endParaRPr lang="en-US" dirty="0"/>
          </a:p>
        </p:txBody>
      </p:sp>
    </p:spTree>
    <p:extLst>
      <p:ext uri="{BB962C8B-B14F-4D97-AF65-F5344CB8AC3E}">
        <p14:creationId xmlns:p14="http://schemas.microsoft.com/office/powerpoint/2010/main" val="122253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t>Windows - Terms</a:t>
            </a:r>
            <a:endParaRPr lang="en-US" dirty="0"/>
          </a:p>
        </p:txBody>
      </p:sp>
      <p:sp>
        <p:nvSpPr>
          <p:cNvPr id="3" name="Content Placeholder 2"/>
          <p:cNvSpPr>
            <a:spLocks noGrp="1"/>
          </p:cNvSpPr>
          <p:nvPr>
            <p:ph idx="1"/>
          </p:nvPr>
        </p:nvSpPr>
        <p:spPr>
          <a:xfrm>
            <a:off x="457200" y="838200"/>
            <a:ext cx="8229600" cy="5486400"/>
          </a:xfrm>
        </p:spPr>
        <p:txBody>
          <a:bodyPr>
            <a:normAutofit fontScale="55000" lnSpcReduction="20000"/>
          </a:bodyPr>
          <a:lstStyle/>
          <a:p>
            <a:r>
              <a:rPr lang="en-US" dirty="0"/>
              <a:t>U-value </a:t>
            </a:r>
          </a:p>
          <a:p>
            <a:pPr lvl="1"/>
            <a:r>
              <a:rPr lang="en-US" dirty="0"/>
              <a:t>Ability </a:t>
            </a:r>
            <a:r>
              <a:rPr lang="en-US" dirty="0" smtClean="0"/>
              <a:t>to </a:t>
            </a:r>
            <a:r>
              <a:rPr lang="en-US" dirty="0"/>
              <a:t>conduct </a:t>
            </a:r>
            <a:r>
              <a:rPr lang="en-US" dirty="0" smtClean="0"/>
              <a:t>heat, typical </a:t>
            </a:r>
            <a:r>
              <a:rPr lang="en-US" dirty="0"/>
              <a:t>value </a:t>
            </a:r>
            <a:r>
              <a:rPr lang="en-US" dirty="0" smtClean="0"/>
              <a:t>= 0.3</a:t>
            </a:r>
            <a:r>
              <a:rPr lang="en-US" dirty="0"/>
              <a:t>, lower </a:t>
            </a:r>
            <a:r>
              <a:rPr lang="en-US" dirty="0" smtClean="0"/>
              <a:t>= better</a:t>
            </a:r>
            <a:endParaRPr lang="en-US" dirty="0"/>
          </a:p>
          <a:p>
            <a:r>
              <a:rPr lang="en-US" dirty="0" smtClean="0"/>
              <a:t>R-value</a:t>
            </a:r>
          </a:p>
          <a:p>
            <a:pPr lvl="1"/>
            <a:r>
              <a:rPr lang="en-US" dirty="0"/>
              <a:t>R</a:t>
            </a:r>
            <a:r>
              <a:rPr lang="en-US" dirty="0" smtClean="0"/>
              <a:t>esistance </a:t>
            </a:r>
            <a:r>
              <a:rPr lang="en-US" dirty="0"/>
              <a:t>to heat </a:t>
            </a:r>
            <a:r>
              <a:rPr lang="en-US" dirty="0" smtClean="0"/>
              <a:t>flow, </a:t>
            </a:r>
            <a:r>
              <a:rPr lang="en-US" dirty="0"/>
              <a:t>inverse of </a:t>
            </a:r>
            <a:r>
              <a:rPr lang="en-US" dirty="0" smtClean="0"/>
              <a:t>U-value</a:t>
            </a:r>
          </a:p>
          <a:p>
            <a:pPr lvl="1"/>
            <a:r>
              <a:rPr lang="en-US" dirty="0"/>
              <a:t>Typical value = 3.3, higher = better</a:t>
            </a:r>
          </a:p>
          <a:p>
            <a:pPr lvl="1"/>
            <a:r>
              <a:rPr lang="en-US" dirty="0" smtClean="0"/>
              <a:t>Increased by double glazing with insulating gasses, e.g., argon</a:t>
            </a:r>
          </a:p>
          <a:p>
            <a:r>
              <a:rPr lang="en-US" dirty="0" smtClean="0"/>
              <a:t>Solar </a:t>
            </a:r>
            <a:r>
              <a:rPr lang="en-US" dirty="0"/>
              <a:t>Heat Gain Coefficient (SHGC</a:t>
            </a:r>
            <a:r>
              <a:rPr lang="en-US" dirty="0" smtClean="0"/>
              <a:t>)</a:t>
            </a:r>
          </a:p>
          <a:p>
            <a:pPr lvl="1"/>
            <a:r>
              <a:rPr lang="en-US" dirty="0"/>
              <a:t>F</a:t>
            </a:r>
            <a:r>
              <a:rPr lang="en-US" dirty="0" smtClean="0"/>
              <a:t>raction </a:t>
            </a:r>
            <a:r>
              <a:rPr lang="en-US" dirty="0"/>
              <a:t>of solar heat that </a:t>
            </a:r>
            <a:r>
              <a:rPr lang="en-US" dirty="0" smtClean="0"/>
              <a:t>penetrates </a:t>
            </a:r>
            <a:r>
              <a:rPr lang="en-US" dirty="0"/>
              <a:t>a </a:t>
            </a:r>
            <a:r>
              <a:rPr lang="en-US" dirty="0" smtClean="0"/>
              <a:t>window</a:t>
            </a:r>
          </a:p>
          <a:p>
            <a:pPr lvl="1"/>
            <a:r>
              <a:rPr lang="en-US" dirty="0" smtClean="0"/>
              <a:t>SHGC </a:t>
            </a:r>
            <a:r>
              <a:rPr lang="en-US" dirty="0"/>
              <a:t>of 0.8 lets </a:t>
            </a:r>
            <a:r>
              <a:rPr lang="en-US" dirty="0" smtClean="0"/>
              <a:t>in ~4 </a:t>
            </a:r>
            <a:r>
              <a:rPr lang="en-US" dirty="0"/>
              <a:t>times </a:t>
            </a:r>
            <a:r>
              <a:rPr lang="en-US" dirty="0" smtClean="0"/>
              <a:t>more sunlight as 0.2 </a:t>
            </a:r>
          </a:p>
          <a:p>
            <a:pPr lvl="1"/>
            <a:r>
              <a:rPr lang="en-US" dirty="0"/>
              <a:t>L</a:t>
            </a:r>
            <a:r>
              <a:rPr lang="en-US" dirty="0" smtClean="0"/>
              <a:t>ower </a:t>
            </a:r>
            <a:r>
              <a:rPr lang="en-US" dirty="0"/>
              <a:t>SHGC </a:t>
            </a:r>
            <a:r>
              <a:rPr lang="en-US" dirty="0" smtClean="0">
                <a:sym typeface="Symbol" panose="05050102010706020507" pitchFamily="18" charset="2"/>
              </a:rPr>
              <a:t> </a:t>
            </a:r>
            <a:r>
              <a:rPr lang="en-US" dirty="0" smtClean="0"/>
              <a:t>reduce cooling bills</a:t>
            </a:r>
          </a:p>
          <a:p>
            <a:pPr lvl="1"/>
            <a:r>
              <a:rPr lang="en-US" dirty="0" smtClean="0"/>
              <a:t>Higher SHGC </a:t>
            </a:r>
            <a:r>
              <a:rPr lang="en-US" dirty="0">
                <a:sym typeface="Symbol" panose="05050102010706020507" pitchFamily="18" charset="2"/>
              </a:rPr>
              <a:t> </a:t>
            </a:r>
            <a:r>
              <a:rPr lang="en-US" dirty="0"/>
              <a:t>reduce </a:t>
            </a:r>
            <a:r>
              <a:rPr lang="en-US" dirty="0" smtClean="0"/>
              <a:t>heating bills</a:t>
            </a:r>
            <a:endParaRPr lang="en-US" dirty="0"/>
          </a:p>
          <a:p>
            <a:r>
              <a:rPr lang="en-US" dirty="0" smtClean="0"/>
              <a:t>Low e (e = emissivity)</a:t>
            </a:r>
          </a:p>
          <a:p>
            <a:pPr lvl="1"/>
            <a:r>
              <a:rPr lang="en-US" dirty="0" smtClean="0"/>
              <a:t>Low emissivity windows reflect rather than transmit thermal radiation</a:t>
            </a:r>
          </a:p>
          <a:p>
            <a:pPr lvl="2"/>
            <a:r>
              <a:rPr lang="en-US" dirty="0" smtClean="0"/>
              <a:t>Good for reducing air conditioning needs, bad for solar heating</a:t>
            </a:r>
          </a:p>
          <a:p>
            <a:pPr lvl="1"/>
            <a:r>
              <a:rPr lang="en-US" dirty="0" smtClean="0"/>
              <a:t>Invisible metal coatings on glass lets visible light in</a:t>
            </a:r>
          </a:p>
          <a:p>
            <a:pPr lvl="2"/>
            <a:r>
              <a:rPr lang="en-US" dirty="0" smtClean="0"/>
              <a:t>On outside – prevents radiation that heats house from entering</a:t>
            </a:r>
          </a:p>
          <a:p>
            <a:pPr lvl="2"/>
            <a:r>
              <a:rPr lang="en-US" dirty="0" smtClean="0"/>
              <a:t>On inside – prevents radiant heat from escaping</a:t>
            </a:r>
          </a:p>
          <a:p>
            <a:r>
              <a:rPr lang="en-US" dirty="0" smtClean="0"/>
              <a:t>Visible </a:t>
            </a:r>
            <a:r>
              <a:rPr lang="en-US" dirty="0"/>
              <a:t>Light Transmittance </a:t>
            </a:r>
            <a:endParaRPr lang="en-US" dirty="0" smtClean="0"/>
          </a:p>
          <a:p>
            <a:pPr lvl="1"/>
            <a:r>
              <a:rPr lang="en-US" dirty="0"/>
              <a:t>P</a:t>
            </a:r>
            <a:r>
              <a:rPr lang="en-US" dirty="0" smtClean="0"/>
              <a:t>ercentage visible light penetrating</a:t>
            </a:r>
          </a:p>
          <a:p>
            <a:r>
              <a:rPr lang="en-US" dirty="0" smtClean="0"/>
              <a:t>Infiltration</a:t>
            </a:r>
          </a:p>
          <a:p>
            <a:pPr lvl="1"/>
            <a:r>
              <a:rPr lang="en-US" dirty="0" smtClean="0"/>
              <a:t>Ft</a:t>
            </a:r>
            <a:r>
              <a:rPr lang="en-US" baseline="30000" dirty="0" smtClean="0"/>
              <a:t>3</a:t>
            </a:r>
            <a:r>
              <a:rPr lang="en-US" dirty="0" smtClean="0"/>
              <a:t>/minute air </a:t>
            </a:r>
            <a:r>
              <a:rPr lang="en-US" dirty="0"/>
              <a:t>leakage per linear foot of crack around </a:t>
            </a:r>
            <a:endParaRPr lang="en-US" dirty="0" smtClean="0"/>
          </a:p>
          <a:p>
            <a:pPr lvl="1"/>
            <a:r>
              <a:rPr lang="en-US" dirty="0" smtClean="0"/>
              <a:t>Reducing infiltration reduces losses by convection</a:t>
            </a:r>
            <a:endParaRPr lang="en-US" dirty="0"/>
          </a:p>
        </p:txBody>
      </p:sp>
    </p:spTree>
    <p:extLst>
      <p:ext uri="{BB962C8B-B14F-4D97-AF65-F5344CB8AC3E}">
        <p14:creationId xmlns:p14="http://schemas.microsoft.com/office/powerpoint/2010/main" val="3339143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Electromagnetic Radiation</a:t>
            </a:r>
            <a:endParaRPr lang="en-US" dirty="0"/>
          </a:p>
        </p:txBody>
      </p:sp>
      <p:sp>
        <p:nvSpPr>
          <p:cNvPr id="2" name="Content Placeholder 1"/>
          <p:cNvSpPr>
            <a:spLocks noGrp="1"/>
          </p:cNvSpPr>
          <p:nvPr>
            <p:ph idx="1"/>
          </p:nvPr>
        </p:nvSpPr>
        <p:spPr>
          <a:xfrm>
            <a:off x="457200" y="762000"/>
            <a:ext cx="8229600" cy="5364163"/>
          </a:xfrm>
        </p:spPr>
        <p:txBody>
          <a:bodyPr/>
          <a:lstStyle/>
          <a:p>
            <a:r>
              <a:rPr lang="en-US" dirty="0" smtClean="0"/>
              <a:t>Sun (6000</a:t>
            </a:r>
            <a:r>
              <a:rPr lang="en-US" dirty="0" smtClean="0">
                <a:sym typeface="Symbol"/>
              </a:rPr>
              <a:t></a:t>
            </a:r>
            <a:r>
              <a:rPr lang="en-US" dirty="0" smtClean="0"/>
              <a:t>K) </a:t>
            </a:r>
            <a:r>
              <a:rPr lang="en-US" dirty="0" smtClean="0">
                <a:sym typeface="Symbol"/>
              </a:rPr>
              <a:t> Heat </a:t>
            </a:r>
            <a:r>
              <a:rPr lang="en-US" dirty="0" smtClean="0"/>
              <a:t>Source</a:t>
            </a:r>
          </a:p>
          <a:p>
            <a:pPr lvl="1"/>
            <a:r>
              <a:rPr lang="en-US" dirty="0" smtClean="0"/>
              <a:t>Emits: Ultraviolet</a:t>
            </a:r>
            <a:r>
              <a:rPr lang="en-US" dirty="0"/>
              <a:t>, visible, </a:t>
            </a:r>
            <a:r>
              <a:rPr lang="en-US" dirty="0" smtClean="0"/>
              <a:t>&amp; solar-infrared</a:t>
            </a:r>
          </a:p>
          <a:p>
            <a:r>
              <a:rPr lang="en-US" dirty="0" smtClean="0"/>
              <a:t>Objects at room or Earth surface temps</a:t>
            </a:r>
          </a:p>
          <a:p>
            <a:pPr lvl="1"/>
            <a:r>
              <a:rPr lang="en-US" dirty="0" smtClean="0"/>
              <a:t>Emit: Infrared</a:t>
            </a:r>
            <a:endParaRPr lang="en-US" dirty="0"/>
          </a:p>
        </p:txBody>
      </p:sp>
      <p:pic>
        <p:nvPicPr>
          <p:cNvPr id="4098" name="Picture 2" descr="File:EM Spectrum Properties ed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2895600"/>
            <a:ext cx="668655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61" y="6472532"/>
            <a:ext cx="1735155" cy="369332"/>
          </a:xfrm>
          <a:prstGeom prst="rect">
            <a:avLst/>
          </a:prstGeom>
        </p:spPr>
        <p:txBody>
          <a:bodyPr wrap="none">
            <a:spAutoFit/>
          </a:bodyPr>
          <a:lstStyle/>
          <a:p>
            <a:r>
              <a:rPr lang="en-US" dirty="0" smtClean="0"/>
              <a:t>en.wikipedia.org</a:t>
            </a:r>
            <a:endParaRPr lang="en-US" dirty="0"/>
          </a:p>
        </p:txBody>
      </p:sp>
    </p:spTree>
    <p:extLst>
      <p:ext uri="{BB962C8B-B14F-4D97-AF65-F5344CB8AC3E}">
        <p14:creationId xmlns:p14="http://schemas.microsoft.com/office/powerpoint/2010/main" val="3574302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a:t>
            </a:r>
            <a:endParaRPr lang="en-US" dirty="0"/>
          </a:p>
        </p:txBody>
      </p:sp>
      <p:sp>
        <p:nvSpPr>
          <p:cNvPr id="3" name="Content Placeholder 2"/>
          <p:cNvSpPr>
            <a:spLocks noGrp="1"/>
          </p:cNvSpPr>
          <p:nvPr>
            <p:ph idx="1"/>
          </p:nvPr>
        </p:nvSpPr>
        <p:spPr/>
        <p:txBody>
          <a:bodyPr/>
          <a:lstStyle/>
          <a:p>
            <a:r>
              <a:rPr lang="en-US" dirty="0" smtClean="0"/>
              <a:t>Double-Glazed</a:t>
            </a:r>
          </a:p>
          <a:p>
            <a:r>
              <a:rPr lang="en-US" dirty="0" smtClean="0"/>
              <a:t>Quality Construction</a:t>
            </a:r>
          </a:p>
          <a:p>
            <a:r>
              <a:rPr lang="en-US" dirty="0" smtClean="0"/>
              <a:t>Good Weather stripping</a:t>
            </a:r>
          </a:p>
          <a:p>
            <a:r>
              <a:rPr lang="en-US" dirty="0" smtClean="0"/>
              <a:t>South Side</a:t>
            </a:r>
          </a:p>
          <a:p>
            <a:pPr lvl="1"/>
            <a:r>
              <a:rPr lang="en-US" dirty="0" smtClean="0"/>
              <a:t>High SHGC</a:t>
            </a:r>
          </a:p>
          <a:p>
            <a:pPr lvl="2"/>
            <a:r>
              <a:rPr lang="en-US" dirty="0" smtClean="0"/>
              <a:t>Single Pane, high-emissivity, will need to use insulated shades to reduce heat loss at night</a:t>
            </a:r>
          </a:p>
        </p:txBody>
      </p:sp>
    </p:spTree>
    <p:extLst>
      <p:ext uri="{BB962C8B-B14F-4D97-AF65-F5344CB8AC3E}">
        <p14:creationId xmlns:p14="http://schemas.microsoft.com/office/powerpoint/2010/main" val="24701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ible Transmittance"/>
          <p:cNvPicPr>
            <a:picLocks noChangeAspect="1" noChangeArrowheads="1"/>
          </p:cNvPicPr>
          <p:nvPr/>
        </p:nvPicPr>
        <p:blipFill rotWithShape="1">
          <a:blip r:embed="rId3">
            <a:extLst>
              <a:ext uri="{28A0092B-C50C-407E-A947-70E740481C1C}">
                <a14:useLocalDpi xmlns:a14="http://schemas.microsoft.com/office/drawing/2010/main" val="0"/>
              </a:ext>
            </a:extLst>
          </a:blip>
          <a:srcRect t="67274"/>
          <a:stretch/>
        </p:blipFill>
        <p:spPr bwMode="auto">
          <a:xfrm>
            <a:off x="6121559" y="1371600"/>
            <a:ext cx="3022441" cy="3541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11" y="6480647"/>
            <a:ext cx="3721916" cy="369332"/>
          </a:xfrm>
          <a:prstGeom prst="rect">
            <a:avLst/>
          </a:prstGeom>
        </p:spPr>
        <p:txBody>
          <a:bodyPr wrap="none">
            <a:spAutoFit/>
          </a:bodyPr>
          <a:lstStyle/>
          <a:p>
            <a:r>
              <a:rPr lang="en-US" dirty="0" smtClean="0"/>
              <a:t>www.commercialwindows.org/vt.php</a:t>
            </a:r>
            <a:endParaRPr lang="en-US" dirty="0"/>
          </a:p>
        </p:txBody>
      </p:sp>
      <p:pic>
        <p:nvPicPr>
          <p:cNvPr id="6" name="Picture 2" descr="Visible Transmittance"/>
          <p:cNvPicPr>
            <a:picLocks noChangeAspect="1" noChangeArrowheads="1"/>
          </p:cNvPicPr>
          <p:nvPr/>
        </p:nvPicPr>
        <p:blipFill rotWithShape="1">
          <a:blip r:embed="rId3">
            <a:extLst>
              <a:ext uri="{28A0092B-C50C-407E-A947-70E740481C1C}">
                <a14:useLocalDpi xmlns:a14="http://schemas.microsoft.com/office/drawing/2010/main" val="0"/>
              </a:ext>
            </a:extLst>
          </a:blip>
          <a:srcRect t="32131" b="32596"/>
          <a:stretch/>
        </p:blipFill>
        <p:spPr bwMode="auto">
          <a:xfrm>
            <a:off x="3048000" y="1371600"/>
            <a:ext cx="2971800" cy="37527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isible Transmittance"/>
          <p:cNvPicPr>
            <a:picLocks noChangeAspect="1" noChangeArrowheads="1"/>
          </p:cNvPicPr>
          <p:nvPr/>
        </p:nvPicPr>
        <p:blipFill rotWithShape="1">
          <a:blip r:embed="rId3">
            <a:extLst>
              <a:ext uri="{28A0092B-C50C-407E-A947-70E740481C1C}">
                <a14:useLocalDpi xmlns:a14="http://schemas.microsoft.com/office/drawing/2010/main" val="0"/>
              </a:ext>
            </a:extLst>
          </a:blip>
          <a:srcRect b="68058"/>
          <a:stretch/>
        </p:blipFill>
        <p:spPr bwMode="auto">
          <a:xfrm>
            <a:off x="0" y="1524000"/>
            <a:ext cx="2971800" cy="33983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Different Types (Double Pane)</a:t>
            </a:r>
            <a:endParaRPr lang="en-US" dirty="0"/>
          </a:p>
        </p:txBody>
      </p:sp>
    </p:spTree>
    <p:extLst>
      <p:ext uri="{BB962C8B-B14F-4D97-AF65-F5344CB8AC3E}">
        <p14:creationId xmlns:p14="http://schemas.microsoft.com/office/powerpoint/2010/main" val="3702409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Principles (cont.)</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Over-Glaze</a:t>
            </a:r>
          </a:p>
          <a:p>
            <a:pPr lvl="1"/>
            <a:r>
              <a:rPr lang="en-US" dirty="0" smtClean="0"/>
              <a:t>Too much will </a:t>
            </a:r>
          </a:p>
          <a:p>
            <a:pPr lvl="2"/>
            <a:r>
              <a:rPr lang="en-US" dirty="0"/>
              <a:t>O</a:t>
            </a:r>
            <a:r>
              <a:rPr lang="en-US" dirty="0" smtClean="0"/>
              <a:t>verheat thermal mass during day</a:t>
            </a:r>
          </a:p>
          <a:p>
            <a:pPr lvl="2"/>
            <a:r>
              <a:rPr lang="en-US" dirty="0" smtClean="0"/>
              <a:t>Lose too much heat during night</a:t>
            </a:r>
          </a:p>
          <a:p>
            <a:r>
              <a:rPr lang="en-US" dirty="0" smtClean="0"/>
              <a:t>Do not over-size backup heat</a:t>
            </a:r>
          </a:p>
          <a:p>
            <a:pPr lvl="1"/>
            <a:r>
              <a:rPr lang="en-US" dirty="0" smtClean="0"/>
              <a:t>Systems that cycle on and off often are inefficient</a:t>
            </a:r>
          </a:p>
          <a:p>
            <a:r>
              <a:rPr lang="en-US" dirty="0" smtClean="0"/>
              <a:t>Exchange 2/3 air volume each hour</a:t>
            </a:r>
          </a:p>
          <a:p>
            <a:pPr lvl="1"/>
            <a:r>
              <a:rPr lang="en-US" dirty="0" smtClean="0"/>
              <a:t>Do in controlled manner</a:t>
            </a:r>
          </a:p>
          <a:p>
            <a:pPr lvl="2"/>
            <a:r>
              <a:rPr lang="en-US" dirty="0" smtClean="0"/>
              <a:t>Exterior connected fans in bathroom and kitchen</a:t>
            </a:r>
          </a:p>
          <a:p>
            <a:pPr lvl="2"/>
            <a:r>
              <a:rPr lang="en-US" dirty="0" smtClean="0"/>
              <a:t>NOT leaks</a:t>
            </a:r>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16238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 Glazed?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7848600" cy="5160896"/>
          </a:xfrm>
          <a:prstGeom prst="rect">
            <a:avLst/>
          </a:prstGeom>
        </p:spPr>
      </p:pic>
      <p:sp>
        <p:nvSpPr>
          <p:cNvPr id="8" name="Rectangle 7"/>
          <p:cNvSpPr/>
          <p:nvPr/>
        </p:nvSpPr>
        <p:spPr>
          <a:xfrm>
            <a:off x="0" y="6488668"/>
            <a:ext cx="1990610" cy="369332"/>
          </a:xfrm>
          <a:prstGeom prst="rect">
            <a:avLst/>
          </a:prstGeom>
        </p:spPr>
        <p:txBody>
          <a:bodyPr wrap="none">
            <a:spAutoFit/>
          </a:bodyPr>
          <a:lstStyle/>
          <a:p>
            <a:r>
              <a:rPr lang="en-US" dirty="0"/>
              <a:t>lunar.thegamez.net</a:t>
            </a:r>
          </a:p>
        </p:txBody>
      </p:sp>
    </p:spTree>
    <p:extLst>
      <p:ext uri="{BB962C8B-B14F-4D97-AF65-F5344CB8AC3E}">
        <p14:creationId xmlns:p14="http://schemas.microsoft.com/office/powerpoint/2010/main" val="2026827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Principles (cont.)</a:t>
            </a:r>
            <a:endParaRPr lang="en-US" dirty="0"/>
          </a:p>
        </p:txBody>
      </p:sp>
      <p:sp>
        <p:nvSpPr>
          <p:cNvPr id="3" name="Content Placeholder 2"/>
          <p:cNvSpPr>
            <a:spLocks noGrp="1"/>
          </p:cNvSpPr>
          <p:nvPr>
            <p:ph idx="1"/>
          </p:nvPr>
        </p:nvSpPr>
        <p:spPr/>
        <p:txBody>
          <a:bodyPr/>
          <a:lstStyle/>
          <a:p>
            <a:r>
              <a:rPr lang="en-US" dirty="0" smtClean="0"/>
              <a:t>Use conventional materials, in a new way</a:t>
            </a:r>
          </a:p>
          <a:p>
            <a:pPr lvl="1"/>
            <a:r>
              <a:rPr lang="en-US" dirty="0" smtClean="0"/>
              <a:t>Most windows on South side</a:t>
            </a:r>
          </a:p>
          <a:p>
            <a:pPr lvl="1"/>
            <a:r>
              <a:rPr lang="en-US" dirty="0" smtClean="0"/>
              <a:t>Concrete as floor of living space</a:t>
            </a:r>
          </a:p>
          <a:p>
            <a:r>
              <a:rPr lang="en-US" dirty="0" smtClean="0"/>
              <a:t>Diverse styles and materials can be used</a:t>
            </a:r>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516658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Solar Home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723"/>
            <a:ext cx="9161652" cy="6084277"/>
          </a:xfrm>
          <a:prstGeom prst="rect">
            <a:avLst/>
          </a:prstGeom>
        </p:spPr>
      </p:pic>
      <p:sp>
        <p:nvSpPr>
          <p:cNvPr id="5" name="Rectangle 4"/>
          <p:cNvSpPr/>
          <p:nvPr/>
        </p:nvSpPr>
        <p:spPr>
          <a:xfrm>
            <a:off x="6778844" y="6520623"/>
            <a:ext cx="2362698" cy="369332"/>
          </a:xfrm>
          <a:prstGeom prst="rect">
            <a:avLst/>
          </a:prstGeom>
        </p:spPr>
        <p:txBody>
          <a:bodyPr wrap="none">
            <a:spAutoFit/>
          </a:bodyPr>
          <a:lstStyle/>
          <a:p>
            <a:r>
              <a:rPr lang="en-US" dirty="0">
                <a:solidFill>
                  <a:schemeClr val="bg1"/>
                </a:solidFill>
              </a:rPr>
              <a:t>www.seibertsmith.com</a:t>
            </a:r>
          </a:p>
        </p:txBody>
      </p:sp>
    </p:spTree>
    <p:extLst>
      <p:ext uri="{BB962C8B-B14F-4D97-AF65-F5344CB8AC3E}">
        <p14:creationId xmlns:p14="http://schemas.microsoft.com/office/powerpoint/2010/main" val="280439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Solar Home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9144000" cy="6070600"/>
          </a:xfrm>
          <a:prstGeom prst="rect">
            <a:avLst/>
          </a:prstGeom>
        </p:spPr>
      </p:pic>
      <p:sp>
        <p:nvSpPr>
          <p:cNvPr id="4" name="Rectangle 3"/>
          <p:cNvSpPr/>
          <p:nvPr/>
        </p:nvSpPr>
        <p:spPr>
          <a:xfrm>
            <a:off x="6096000" y="6488668"/>
            <a:ext cx="1428276" cy="369332"/>
          </a:xfrm>
          <a:prstGeom prst="rect">
            <a:avLst/>
          </a:prstGeom>
        </p:spPr>
        <p:txBody>
          <a:bodyPr wrap="none">
            <a:spAutoFit/>
          </a:bodyPr>
          <a:lstStyle/>
          <a:p>
            <a:r>
              <a:rPr lang="en-US" dirty="0"/>
              <a:t>1sun4all.com</a:t>
            </a:r>
          </a:p>
        </p:txBody>
      </p:sp>
    </p:spTree>
    <p:extLst>
      <p:ext uri="{BB962C8B-B14F-4D97-AF65-F5344CB8AC3E}">
        <p14:creationId xmlns:p14="http://schemas.microsoft.com/office/powerpoint/2010/main" val="177605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124" y="2523449"/>
            <a:ext cx="5865876" cy="4297680"/>
          </a:xfrm>
          <a:prstGeom prst="rect">
            <a:avLst/>
          </a:prstGeom>
        </p:spPr>
      </p:pic>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304800" y="990600"/>
            <a:ext cx="8382000" cy="5486400"/>
          </a:xfrm>
        </p:spPr>
        <p:txBody>
          <a:bodyPr>
            <a:normAutofit lnSpcReduction="10000"/>
          </a:bodyPr>
          <a:lstStyle/>
          <a:p>
            <a:r>
              <a:rPr lang="en-US" dirty="0" smtClean="0"/>
              <a:t>Dimensions &amp; U values</a:t>
            </a:r>
          </a:p>
          <a:p>
            <a:r>
              <a:rPr lang="en-US" dirty="0" smtClean="0"/>
              <a:t>Heat loss through envelope</a:t>
            </a:r>
          </a:p>
          <a:p>
            <a:r>
              <a:rPr lang="en-US" dirty="0"/>
              <a:t>Window Insulation</a:t>
            </a:r>
          </a:p>
          <a:p>
            <a:r>
              <a:rPr lang="en-US" dirty="0" smtClean="0"/>
              <a:t>Reheating </a:t>
            </a:r>
          </a:p>
          <a:p>
            <a:r>
              <a:rPr lang="en-US" dirty="0" smtClean="0"/>
              <a:t>Heat load </a:t>
            </a:r>
          </a:p>
          <a:p>
            <a:r>
              <a:rPr lang="en-US" dirty="0" smtClean="0"/>
              <a:t>Solar gain</a:t>
            </a:r>
          </a:p>
          <a:p>
            <a:r>
              <a:rPr lang="en-US" dirty="0" smtClean="0"/>
              <a:t>Thermal slab</a:t>
            </a:r>
          </a:p>
          <a:p>
            <a:pPr lvl="7"/>
            <a:endParaRPr lang="en-US" dirty="0" smtClean="0"/>
          </a:p>
          <a:p>
            <a:r>
              <a:rPr lang="en-US" dirty="0" smtClean="0"/>
              <a:t>Saltbox 38</a:t>
            </a:r>
          </a:p>
          <a:p>
            <a:pPr lvl="1"/>
            <a:r>
              <a:rPr lang="en-US" sz="2000" dirty="0" smtClean="0"/>
              <a:t>Hartford</a:t>
            </a:r>
            <a:r>
              <a:rPr lang="en-US" sz="2000" dirty="0"/>
              <a:t>, Conn. </a:t>
            </a:r>
          </a:p>
          <a:p>
            <a:pPr lvl="1"/>
            <a:r>
              <a:rPr lang="en-US" sz="2000" dirty="0"/>
              <a:t>North Latitude: 41</a:t>
            </a:r>
            <a:r>
              <a:rPr lang="en-US" sz="2000" dirty="0">
                <a:sym typeface="Symbol" panose="05050102010706020507" pitchFamily="18" charset="2"/>
              </a:rPr>
              <a:t></a:t>
            </a:r>
            <a:r>
              <a:rPr lang="en-US" sz="2000" dirty="0"/>
              <a:t>5</a:t>
            </a:r>
            <a:r>
              <a:rPr lang="en-US" sz="2000" dirty="0" smtClean="0"/>
              <a:t>’</a:t>
            </a:r>
          </a:p>
          <a:p>
            <a:endParaRPr lang="en-US" dirty="0"/>
          </a:p>
        </p:txBody>
      </p:sp>
    </p:spTree>
    <p:extLst>
      <p:ext uri="{BB962C8B-B14F-4D97-AF65-F5344CB8AC3E}">
        <p14:creationId xmlns:p14="http://schemas.microsoft.com/office/powerpoint/2010/main" val="224289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Dimensions &amp; R values</a:t>
            </a:r>
          </a:p>
        </p:txBody>
      </p:sp>
      <p:sp>
        <p:nvSpPr>
          <p:cNvPr id="4" name="Content Placeholder 3"/>
          <p:cNvSpPr>
            <a:spLocks noGrp="1"/>
          </p:cNvSpPr>
          <p:nvPr>
            <p:ph sz="half" idx="1"/>
          </p:nvPr>
        </p:nvSpPr>
        <p:spPr/>
        <p:txBody>
          <a:bodyPr>
            <a:normAutofit lnSpcReduction="10000"/>
          </a:bodyPr>
          <a:lstStyle/>
          <a:p>
            <a:r>
              <a:rPr lang="en-US" dirty="0" smtClean="0"/>
              <a:t>Volume: 14,492 ft</a:t>
            </a:r>
            <a:r>
              <a:rPr lang="en-US" baseline="30000" dirty="0" smtClean="0"/>
              <a:t>3</a:t>
            </a:r>
            <a:r>
              <a:rPr lang="en-US" dirty="0" smtClean="0"/>
              <a:t> </a:t>
            </a:r>
          </a:p>
          <a:p>
            <a:pPr lvl="1"/>
            <a:r>
              <a:rPr lang="en-US" dirty="0" smtClean="0"/>
              <a:t>8’x28’x38’+19.67’x8’x38’</a:t>
            </a:r>
          </a:p>
          <a:p>
            <a:r>
              <a:rPr lang="en-US" dirty="0" smtClean="0"/>
              <a:t>Wall Area, ft</a:t>
            </a:r>
            <a:r>
              <a:rPr lang="en-US" baseline="30000" dirty="0" smtClean="0"/>
              <a:t>2</a:t>
            </a:r>
            <a:r>
              <a:rPr lang="en-US" dirty="0" smtClean="0"/>
              <a:t> </a:t>
            </a:r>
          </a:p>
          <a:p>
            <a:pPr lvl="1"/>
            <a:r>
              <a:rPr lang="en-US" dirty="0" smtClean="0"/>
              <a:t>South: 570 (15’x38’)</a:t>
            </a:r>
          </a:p>
          <a:p>
            <a:pPr lvl="1"/>
            <a:r>
              <a:rPr lang="en-US" dirty="0" smtClean="0"/>
              <a:t>North: 342 (9’x38’)</a:t>
            </a:r>
          </a:p>
          <a:p>
            <a:pPr lvl="1"/>
            <a:r>
              <a:rPr lang="en-US" dirty="0" smtClean="0"/>
              <a:t>East &amp; West: 493</a:t>
            </a:r>
          </a:p>
          <a:p>
            <a:pPr lvl="2"/>
            <a:r>
              <a:rPr lang="en-US" dirty="0" smtClean="0"/>
              <a:t>9’x29’ + 0.5x29’x16’</a:t>
            </a:r>
          </a:p>
          <a:p>
            <a:pPr lvl="1"/>
            <a:r>
              <a:rPr lang="en-US" dirty="0" smtClean="0"/>
              <a:t>TOTAL: 1,898</a:t>
            </a:r>
          </a:p>
          <a:p>
            <a:pPr lvl="1"/>
            <a:r>
              <a:rPr lang="en-US" dirty="0" smtClean="0"/>
              <a:t>R: 21.36</a:t>
            </a:r>
          </a:p>
          <a:p>
            <a:pPr lvl="2"/>
            <a:r>
              <a:rPr lang="en-US" dirty="0" smtClean="0"/>
              <a:t>U: 0.0468 BTU/</a:t>
            </a:r>
            <a:r>
              <a:rPr lang="en-US" dirty="0" err="1" smtClean="0"/>
              <a:t>hr</a:t>
            </a:r>
            <a:r>
              <a:rPr lang="en-US" dirty="0" smtClean="0"/>
              <a:t>/ft</a:t>
            </a:r>
            <a:r>
              <a:rPr lang="en-US" baseline="30000" dirty="0" smtClean="0"/>
              <a:t>2</a:t>
            </a:r>
            <a:r>
              <a:rPr lang="en-US" dirty="0" smtClean="0"/>
              <a:t>/</a:t>
            </a:r>
            <a:r>
              <a:rPr lang="en-US" dirty="0" smtClean="0">
                <a:sym typeface="Symbol" panose="05050102010706020507" pitchFamily="18" charset="2"/>
              </a:rPr>
              <a:t></a:t>
            </a:r>
            <a:r>
              <a:rPr lang="en-US" dirty="0" smtClean="0"/>
              <a:t>F</a:t>
            </a:r>
          </a:p>
          <a:p>
            <a:endParaRPr lang="en-US" dirty="0"/>
          </a:p>
        </p:txBody>
      </p:sp>
      <p:sp>
        <p:nvSpPr>
          <p:cNvPr id="5" name="Content Placeholder 4"/>
          <p:cNvSpPr>
            <a:spLocks noGrp="1"/>
          </p:cNvSpPr>
          <p:nvPr>
            <p:ph sz="half" idx="2"/>
          </p:nvPr>
        </p:nvSpPr>
        <p:spPr/>
        <p:txBody>
          <a:bodyPr>
            <a:normAutofit lnSpcReduction="10000"/>
          </a:bodyPr>
          <a:lstStyle/>
          <a:p>
            <a:r>
              <a:rPr lang="en-US" dirty="0"/>
              <a:t>Roof: 1,520 ft2 (38’x40’)</a:t>
            </a:r>
          </a:p>
          <a:p>
            <a:pPr lvl="1"/>
            <a:r>
              <a:rPr lang="en-US" dirty="0"/>
              <a:t>R: 32.61 </a:t>
            </a:r>
          </a:p>
          <a:p>
            <a:pPr lvl="2"/>
            <a:r>
              <a:rPr lang="en-US" dirty="0"/>
              <a:t>U: 0.0307 BTU/</a:t>
            </a:r>
            <a:r>
              <a:rPr lang="en-US" dirty="0" err="1"/>
              <a:t>hr</a:t>
            </a:r>
            <a:r>
              <a:rPr lang="en-US" dirty="0"/>
              <a:t>/ft</a:t>
            </a:r>
            <a:r>
              <a:rPr lang="en-US" baseline="30000" dirty="0"/>
              <a:t>2</a:t>
            </a:r>
            <a:r>
              <a:rPr lang="en-US" dirty="0"/>
              <a:t>/</a:t>
            </a:r>
            <a:r>
              <a:rPr lang="en-US" dirty="0">
                <a:sym typeface="Symbol" panose="05050102010706020507" pitchFamily="18" charset="2"/>
              </a:rPr>
              <a:t></a:t>
            </a:r>
            <a:r>
              <a:rPr lang="en-US" dirty="0"/>
              <a:t>F </a:t>
            </a:r>
          </a:p>
          <a:p>
            <a:r>
              <a:rPr lang="en-US" dirty="0" smtClean="0"/>
              <a:t>Window </a:t>
            </a:r>
            <a:r>
              <a:rPr lang="en-US" dirty="0"/>
              <a:t>Area, ft</a:t>
            </a:r>
            <a:r>
              <a:rPr lang="en-US" baseline="30000" dirty="0"/>
              <a:t>2</a:t>
            </a:r>
            <a:r>
              <a:rPr lang="en-US" dirty="0"/>
              <a:t> </a:t>
            </a:r>
          </a:p>
          <a:p>
            <a:pPr lvl="1"/>
            <a:r>
              <a:rPr lang="en-US" dirty="0" smtClean="0"/>
              <a:t>South: 162</a:t>
            </a:r>
            <a:endParaRPr lang="en-US" dirty="0"/>
          </a:p>
          <a:p>
            <a:pPr lvl="1"/>
            <a:r>
              <a:rPr lang="en-US" dirty="0" smtClean="0"/>
              <a:t>North: 10</a:t>
            </a:r>
            <a:endParaRPr lang="en-US" dirty="0"/>
          </a:p>
          <a:p>
            <a:pPr lvl="1"/>
            <a:r>
              <a:rPr lang="en-US" dirty="0" smtClean="0"/>
              <a:t>East: 64</a:t>
            </a:r>
            <a:endParaRPr lang="en-US" dirty="0"/>
          </a:p>
          <a:p>
            <a:pPr lvl="1"/>
            <a:r>
              <a:rPr lang="en-US" dirty="0" smtClean="0"/>
              <a:t>West: 35</a:t>
            </a:r>
          </a:p>
          <a:p>
            <a:pPr lvl="1"/>
            <a:r>
              <a:rPr lang="en-US" dirty="0" smtClean="0"/>
              <a:t>TOTAL: 271</a:t>
            </a:r>
          </a:p>
          <a:p>
            <a:pPr lvl="1"/>
            <a:r>
              <a:rPr lang="en-US" dirty="0" smtClean="0"/>
              <a:t>R: 1.92</a:t>
            </a:r>
          </a:p>
          <a:p>
            <a:pPr lvl="2"/>
            <a:r>
              <a:rPr lang="en-US" dirty="0" smtClean="0"/>
              <a:t>U: 0.5208 </a:t>
            </a:r>
            <a:r>
              <a:rPr lang="en-US" dirty="0"/>
              <a:t>BTU/</a:t>
            </a:r>
            <a:r>
              <a:rPr lang="en-US" dirty="0" err="1"/>
              <a:t>hr</a:t>
            </a:r>
            <a:r>
              <a:rPr lang="en-US" dirty="0"/>
              <a:t>/ft</a:t>
            </a:r>
            <a:r>
              <a:rPr lang="en-US" baseline="30000" dirty="0"/>
              <a:t>2</a:t>
            </a:r>
            <a:r>
              <a:rPr lang="en-US" dirty="0" smtClean="0"/>
              <a:t>/</a:t>
            </a:r>
            <a:r>
              <a:rPr lang="en-US" dirty="0" smtClean="0">
                <a:sym typeface="Symbol" panose="05050102010706020507" pitchFamily="18" charset="2"/>
              </a:rPr>
              <a:t></a:t>
            </a:r>
            <a:r>
              <a:rPr lang="en-US" dirty="0" smtClean="0"/>
              <a:t>F</a:t>
            </a:r>
          </a:p>
          <a:p>
            <a:pPr lvl="1"/>
            <a:endParaRPr lang="en-US" dirty="0"/>
          </a:p>
          <a:p>
            <a:pPr lvl="2"/>
            <a:endParaRPr lang="en-US" dirty="0"/>
          </a:p>
          <a:p>
            <a:endParaRPr lang="en-US" dirty="0"/>
          </a:p>
        </p:txBody>
      </p:sp>
      <p:sp>
        <p:nvSpPr>
          <p:cNvPr id="3" name="TextBox 2"/>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497245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Heat loss through </a:t>
            </a:r>
            <a:r>
              <a:rPr lang="en-US" dirty="0" smtClean="0"/>
              <a:t>envelope</a:t>
            </a:r>
            <a:endParaRPr lang="en-US" dirty="0"/>
          </a:p>
        </p:txBody>
      </p:sp>
      <p:sp>
        <p:nvSpPr>
          <p:cNvPr id="8" name="Content Placeholder 7"/>
          <p:cNvSpPr>
            <a:spLocks noGrp="1"/>
          </p:cNvSpPr>
          <p:nvPr>
            <p:ph idx="1"/>
          </p:nvPr>
        </p:nvSpPr>
        <p:spPr>
          <a:xfrm>
            <a:off x="457200" y="955228"/>
            <a:ext cx="8229600" cy="5401767"/>
          </a:xfrm>
        </p:spPr>
        <p:txBody>
          <a:bodyPr>
            <a:normAutofit/>
          </a:bodyPr>
          <a:lstStyle/>
          <a:p>
            <a:r>
              <a:rPr lang="en-US" dirty="0" smtClean="0"/>
              <a:t>E = A</a:t>
            </a:r>
            <a:r>
              <a:rPr lang="en-US" dirty="0" smtClean="0">
                <a:sym typeface="Symbol" panose="05050102010706020507" pitchFamily="18" charset="2"/>
              </a:rPr>
              <a:t> U</a:t>
            </a:r>
          </a:p>
          <a:p>
            <a:pPr lvl="1"/>
            <a:r>
              <a:rPr lang="en-US" dirty="0" smtClean="0">
                <a:sym typeface="Symbol" panose="05050102010706020507" pitchFamily="18" charset="2"/>
              </a:rPr>
              <a:t>E = heat loss through envelope, BTU/</a:t>
            </a:r>
            <a:r>
              <a:rPr lang="en-US" dirty="0" err="1" smtClean="0">
                <a:sym typeface="Symbol" panose="05050102010706020507" pitchFamily="18" charset="2"/>
              </a:rPr>
              <a:t>hr</a:t>
            </a:r>
            <a:r>
              <a:rPr lang="en-US" dirty="0" smtClean="0">
                <a:sym typeface="Symbol" panose="05050102010706020507" pitchFamily="18" charset="2"/>
              </a:rPr>
              <a:t>/</a:t>
            </a:r>
            <a:r>
              <a:rPr lang="en-US" dirty="0">
                <a:sym typeface="Symbol" panose="05050102010706020507" pitchFamily="18" charset="2"/>
              </a:rPr>
              <a:t></a:t>
            </a:r>
            <a:r>
              <a:rPr lang="en-US" dirty="0" smtClean="0"/>
              <a:t>F</a:t>
            </a:r>
            <a:endParaRPr lang="en-US" dirty="0" smtClean="0">
              <a:sym typeface="Symbol" panose="05050102010706020507" pitchFamily="18" charset="2"/>
            </a:endParaRPr>
          </a:p>
          <a:p>
            <a:pPr lvl="1"/>
            <a:r>
              <a:rPr lang="en-US" dirty="0" smtClean="0">
                <a:sym typeface="Symbol" panose="05050102010706020507" pitchFamily="18" charset="2"/>
              </a:rPr>
              <a:t>A = Area, ft</a:t>
            </a:r>
            <a:r>
              <a:rPr lang="en-US" baseline="30000" dirty="0" smtClean="0">
                <a:sym typeface="Symbol" panose="05050102010706020507" pitchFamily="18" charset="2"/>
              </a:rPr>
              <a:t>2</a:t>
            </a:r>
            <a:r>
              <a:rPr lang="en-US" dirty="0" smtClean="0">
                <a:sym typeface="Symbol" panose="05050102010706020507" pitchFamily="18" charset="2"/>
              </a:rPr>
              <a:t> </a:t>
            </a:r>
          </a:p>
          <a:p>
            <a:pPr lvl="1"/>
            <a:r>
              <a:rPr lang="en-US" dirty="0" smtClean="0">
                <a:sym typeface="Symbol" panose="05050102010706020507" pitchFamily="18" charset="2"/>
              </a:rPr>
              <a:t>U = Heat conductance, </a:t>
            </a:r>
            <a:r>
              <a:rPr lang="en-US" dirty="0" smtClean="0"/>
              <a:t>BTU/</a:t>
            </a:r>
            <a:r>
              <a:rPr lang="en-US" dirty="0" err="1" smtClean="0"/>
              <a:t>hr</a:t>
            </a:r>
            <a:r>
              <a:rPr lang="en-US" dirty="0" smtClean="0"/>
              <a:t>/ft</a:t>
            </a:r>
            <a:r>
              <a:rPr lang="en-US" baseline="30000" dirty="0" smtClean="0"/>
              <a:t>2</a:t>
            </a:r>
            <a:r>
              <a:rPr lang="en-US" dirty="0"/>
              <a:t>/</a:t>
            </a:r>
            <a:r>
              <a:rPr lang="en-US" dirty="0">
                <a:sym typeface="Symbol" panose="05050102010706020507" pitchFamily="18" charset="2"/>
              </a:rPr>
              <a:t></a:t>
            </a:r>
            <a:r>
              <a:rPr lang="en-US" dirty="0" smtClean="0"/>
              <a:t>F</a:t>
            </a:r>
            <a:endParaRPr lang="en-US" dirty="0"/>
          </a:p>
          <a:p>
            <a:pPr lvl="1"/>
            <a:endParaRPr lang="en-US" dirty="0">
              <a:sym typeface="Symbol" panose="05050102010706020507" pitchFamily="18" charset="2"/>
            </a:endParaRPr>
          </a:p>
          <a:p>
            <a:pPr marL="342900" lvl="1" indent="-342900">
              <a:buFont typeface="Arial" pitchFamily="34" charset="0"/>
              <a:buChar char="•"/>
            </a:pPr>
            <a:endParaRPr lang="en-US" dirty="0"/>
          </a:p>
          <a:p>
            <a:endParaRPr lang="en-US" dirty="0"/>
          </a:p>
          <a:p>
            <a:pPr lvl="1"/>
            <a:endParaRPr lang="en-US" dirty="0"/>
          </a:p>
        </p:txBody>
      </p:sp>
      <p:sp>
        <p:nvSpPr>
          <p:cNvPr id="3" name="TextBox 2"/>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23522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Radiation &amp; Adsorption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Sun </a:t>
            </a:r>
          </a:p>
          <a:p>
            <a:pPr lvl="1"/>
            <a:r>
              <a:rPr lang="en-US" dirty="0"/>
              <a:t>C</a:t>
            </a:r>
            <a:r>
              <a:rPr lang="en-US" dirty="0" smtClean="0"/>
              <a:t>onverts thermal energy to EMR</a:t>
            </a:r>
          </a:p>
          <a:p>
            <a:r>
              <a:rPr lang="en-US" dirty="0"/>
              <a:t>E</a:t>
            </a:r>
            <a:r>
              <a:rPr lang="en-US" dirty="0" smtClean="0"/>
              <a:t>nergy receiver </a:t>
            </a:r>
          </a:p>
          <a:p>
            <a:pPr lvl="1"/>
            <a:r>
              <a:rPr lang="en-US" dirty="0" smtClean="0"/>
              <a:t>absorbs EMW and converts to thermal energy</a:t>
            </a:r>
          </a:p>
          <a:p>
            <a:r>
              <a:rPr lang="en-US" dirty="0" smtClean="0"/>
              <a:t>Everything emits &amp; adsorbs EMR</a:t>
            </a:r>
          </a:p>
          <a:p>
            <a:pPr lvl="1"/>
            <a:r>
              <a:rPr lang="en-US" dirty="0"/>
              <a:t>A</a:t>
            </a:r>
            <a:r>
              <a:rPr lang="en-US" dirty="0" smtClean="0"/>
              <a:t>bsorb &gt; emit? get warm</a:t>
            </a:r>
          </a:p>
          <a:p>
            <a:pPr lvl="1"/>
            <a:r>
              <a:rPr lang="en-US" dirty="0" smtClean="0"/>
              <a:t>Dark colors absorb more EMW than light colors</a:t>
            </a:r>
          </a:p>
          <a:p>
            <a:pPr lvl="1"/>
            <a:r>
              <a:rPr lang="en-US" dirty="0" smtClean="0"/>
              <a:t>Good absorbers are good emitters</a:t>
            </a:r>
          </a:p>
          <a:p>
            <a:r>
              <a:rPr lang="en-US" dirty="0"/>
              <a:t>Humans absorb </a:t>
            </a:r>
            <a:r>
              <a:rPr lang="en-US" dirty="0" smtClean="0"/>
              <a:t>EMR from</a:t>
            </a:r>
            <a:endParaRPr lang="en-US" dirty="0"/>
          </a:p>
          <a:p>
            <a:pPr lvl="1"/>
            <a:r>
              <a:rPr lang="en-US" dirty="0"/>
              <a:t>Lights, fires, warm water or concrete</a:t>
            </a:r>
          </a:p>
          <a:p>
            <a:endParaRPr lang="en-US" dirty="0" smtClean="0"/>
          </a:p>
        </p:txBody>
      </p:sp>
    </p:spTree>
    <p:extLst>
      <p:ext uri="{BB962C8B-B14F-4D97-AF65-F5344CB8AC3E}">
        <p14:creationId xmlns:p14="http://schemas.microsoft.com/office/powerpoint/2010/main" val="2787377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 Insulation</a:t>
            </a:r>
            <a:endParaRPr lang="en-US" dirty="0"/>
          </a:p>
        </p:txBody>
      </p:sp>
      <p:sp>
        <p:nvSpPr>
          <p:cNvPr id="4" name="Content Placeholder 3"/>
          <p:cNvSpPr>
            <a:spLocks noGrp="1"/>
          </p:cNvSpPr>
          <p:nvPr>
            <p:ph idx="1"/>
          </p:nvPr>
        </p:nvSpPr>
        <p:spPr/>
        <p:txBody>
          <a:bodyPr>
            <a:normAutofit/>
          </a:bodyPr>
          <a:lstStyle/>
          <a:p>
            <a:r>
              <a:rPr lang="en-US" dirty="0" smtClean="0"/>
              <a:t>203 ft</a:t>
            </a:r>
            <a:r>
              <a:rPr lang="en-US" baseline="30000" dirty="0" smtClean="0"/>
              <a:t>2</a:t>
            </a:r>
            <a:r>
              <a:rPr lang="en-US" dirty="0" smtClean="0"/>
              <a:t> of thermo-shutters</a:t>
            </a:r>
          </a:p>
          <a:p>
            <a:pPr lvl="1"/>
            <a:r>
              <a:rPr lang="en-US" dirty="0" smtClean="0"/>
              <a:t>Closed 16 </a:t>
            </a:r>
            <a:r>
              <a:rPr lang="en-US" dirty="0" err="1" smtClean="0"/>
              <a:t>hr</a:t>
            </a:r>
            <a:r>
              <a:rPr lang="en-US" dirty="0" smtClean="0"/>
              <a:t>/d during heating season</a:t>
            </a:r>
          </a:p>
          <a:p>
            <a:pPr lvl="1"/>
            <a:r>
              <a:rPr lang="en-US" dirty="0" smtClean="0"/>
              <a:t>R: 11.33, U: 0.0883 </a:t>
            </a:r>
            <a:r>
              <a:rPr lang="en-US" dirty="0"/>
              <a:t>BTU/</a:t>
            </a:r>
            <a:r>
              <a:rPr lang="en-US" dirty="0" err="1"/>
              <a:t>hr</a:t>
            </a:r>
            <a:r>
              <a:rPr lang="en-US" dirty="0"/>
              <a:t>/ft</a:t>
            </a:r>
            <a:r>
              <a:rPr lang="en-US" baseline="30000" dirty="0"/>
              <a:t>2</a:t>
            </a:r>
            <a:r>
              <a:rPr lang="en-US" dirty="0"/>
              <a:t>/</a:t>
            </a:r>
            <a:r>
              <a:rPr lang="en-US" dirty="0">
                <a:sym typeface="Symbol" panose="05050102010706020507" pitchFamily="18" charset="2"/>
              </a:rPr>
              <a:t></a:t>
            </a:r>
            <a:r>
              <a:rPr lang="en-US" dirty="0" smtClean="0"/>
              <a:t>F</a:t>
            </a:r>
            <a:endParaRPr lang="en-US" dirty="0"/>
          </a:p>
          <a:p>
            <a:pPr lvl="1"/>
            <a:endParaRPr lang="en-US" dirty="0" smtClean="0"/>
          </a:p>
        </p:txBody>
      </p:sp>
      <p:sp>
        <p:nvSpPr>
          <p:cNvPr id="3" name="TextBox 2"/>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3898127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Reheating Fresh Air</a:t>
            </a:r>
            <a:endParaRPr lang="en-US" dirty="0"/>
          </a:p>
        </p:txBody>
      </p:sp>
      <p:sp>
        <p:nvSpPr>
          <p:cNvPr id="4" name="Content Placeholder 3"/>
          <p:cNvSpPr>
            <a:spLocks noGrp="1"/>
          </p:cNvSpPr>
          <p:nvPr>
            <p:ph idx="1"/>
          </p:nvPr>
        </p:nvSpPr>
        <p:spPr/>
        <p:txBody>
          <a:bodyPr>
            <a:normAutofit lnSpcReduction="10000"/>
          </a:bodyPr>
          <a:lstStyle/>
          <a:p>
            <a:r>
              <a:rPr lang="en-US" dirty="0" smtClean="0"/>
              <a:t>Assume 2/3 of home air changed/</a:t>
            </a:r>
            <a:r>
              <a:rPr lang="en-US" dirty="0" err="1" smtClean="0"/>
              <a:t>hr</a:t>
            </a:r>
            <a:endParaRPr lang="en-US" dirty="0" smtClean="0"/>
          </a:p>
          <a:p>
            <a:pPr lvl="1"/>
            <a:r>
              <a:rPr lang="en-US" dirty="0" smtClean="0"/>
              <a:t>Window &amp; door cracks</a:t>
            </a:r>
          </a:p>
          <a:p>
            <a:pPr lvl="1"/>
            <a:r>
              <a:rPr lang="en-US" dirty="0" smtClean="0"/>
              <a:t>Opening &amp; closing doors</a:t>
            </a:r>
          </a:p>
          <a:p>
            <a:pPr lvl="1"/>
            <a:r>
              <a:rPr lang="en-US" dirty="0" smtClean="0"/>
              <a:t>Fans (bathrooms &amp; kitchen)</a:t>
            </a:r>
          </a:p>
          <a:p>
            <a:pPr lvl="3"/>
            <a:endParaRPr lang="en-US" dirty="0" smtClean="0"/>
          </a:p>
          <a:p>
            <a:r>
              <a:rPr lang="en-US" dirty="0" smtClean="0"/>
              <a:t>I = V</a:t>
            </a:r>
            <a:r>
              <a:rPr lang="en-US" dirty="0" smtClean="0">
                <a:sym typeface="Symbol" panose="05050102010706020507" pitchFamily="18" charset="2"/>
              </a:rPr>
              <a:t> </a:t>
            </a:r>
            <a:r>
              <a:rPr lang="en-US" dirty="0" smtClean="0"/>
              <a:t>H</a:t>
            </a:r>
            <a:r>
              <a:rPr lang="en-US" dirty="0" smtClean="0">
                <a:sym typeface="Symbol" panose="05050102010706020507" pitchFamily="18" charset="2"/>
              </a:rPr>
              <a:t> </a:t>
            </a:r>
            <a:r>
              <a:rPr lang="en-US" dirty="0" smtClean="0"/>
              <a:t>Q</a:t>
            </a:r>
          </a:p>
          <a:p>
            <a:pPr lvl="1"/>
            <a:r>
              <a:rPr lang="en-US" dirty="0" smtClean="0"/>
              <a:t>I = Infiltration heat loss, BTU/</a:t>
            </a:r>
            <a:r>
              <a:rPr lang="en-US" dirty="0" err="1" smtClean="0"/>
              <a:t>hr</a:t>
            </a:r>
            <a:r>
              <a:rPr lang="en-US" dirty="0" smtClean="0"/>
              <a:t>/</a:t>
            </a:r>
            <a:r>
              <a:rPr lang="en-US" dirty="0">
                <a:sym typeface="Symbol" panose="05050102010706020507" pitchFamily="18" charset="2"/>
              </a:rPr>
              <a:t></a:t>
            </a:r>
            <a:r>
              <a:rPr lang="en-US" dirty="0"/>
              <a:t>F</a:t>
            </a:r>
          </a:p>
          <a:p>
            <a:pPr lvl="1"/>
            <a:r>
              <a:rPr lang="en-US" dirty="0" smtClean="0"/>
              <a:t>V = House volume, ft</a:t>
            </a:r>
            <a:r>
              <a:rPr lang="en-US" baseline="30000" dirty="0" smtClean="0"/>
              <a:t>3</a:t>
            </a:r>
            <a:r>
              <a:rPr lang="en-US" dirty="0" smtClean="0"/>
              <a:t> </a:t>
            </a:r>
          </a:p>
          <a:p>
            <a:pPr lvl="1"/>
            <a:r>
              <a:rPr lang="en-US" dirty="0"/>
              <a:t>H = </a:t>
            </a:r>
            <a:r>
              <a:rPr lang="en-US" dirty="0" smtClean="0"/>
              <a:t>Energy </a:t>
            </a:r>
            <a:r>
              <a:rPr lang="en-US" dirty="0"/>
              <a:t>to raise 1 ft</a:t>
            </a:r>
            <a:r>
              <a:rPr lang="en-US" baseline="30000" dirty="0"/>
              <a:t>3</a:t>
            </a:r>
            <a:r>
              <a:rPr lang="en-US" dirty="0"/>
              <a:t> air 1</a:t>
            </a:r>
            <a:r>
              <a:rPr lang="en-US" dirty="0">
                <a:sym typeface="Symbol" panose="05050102010706020507" pitchFamily="18" charset="2"/>
              </a:rPr>
              <a:t></a:t>
            </a:r>
            <a:r>
              <a:rPr lang="en-US" dirty="0" smtClean="0"/>
              <a:t>F = </a:t>
            </a:r>
            <a:r>
              <a:rPr lang="en-US" dirty="0">
                <a:sym typeface="Symbol" panose="05050102010706020507" pitchFamily="18" charset="2"/>
              </a:rPr>
              <a:t>0.018 BTU/ft</a:t>
            </a:r>
            <a:r>
              <a:rPr lang="en-US" baseline="30000" dirty="0">
                <a:sym typeface="Symbol" panose="05050102010706020507" pitchFamily="18" charset="2"/>
              </a:rPr>
              <a:t>3</a:t>
            </a:r>
            <a:r>
              <a:rPr lang="en-US" dirty="0">
                <a:sym typeface="Symbol" panose="05050102010706020507" pitchFamily="18" charset="2"/>
              </a:rPr>
              <a:t>/</a:t>
            </a:r>
            <a:r>
              <a:rPr lang="en-US" dirty="0" smtClean="0">
                <a:sym typeface="Symbol" panose="05050102010706020507" pitchFamily="18" charset="2"/>
              </a:rPr>
              <a:t>F</a:t>
            </a:r>
            <a:endParaRPr lang="en-US" dirty="0" smtClean="0"/>
          </a:p>
          <a:p>
            <a:pPr lvl="1"/>
            <a:r>
              <a:rPr lang="en-US" dirty="0" smtClean="0"/>
              <a:t>Q = Air change rate (changes/</a:t>
            </a:r>
            <a:r>
              <a:rPr lang="en-US" dirty="0" err="1" smtClean="0"/>
              <a:t>hr</a:t>
            </a:r>
            <a:r>
              <a:rPr lang="en-US" dirty="0" smtClean="0"/>
              <a:t>)</a:t>
            </a:r>
          </a:p>
        </p:txBody>
      </p:sp>
      <p:sp>
        <p:nvSpPr>
          <p:cNvPr id="3" name="TextBox 2"/>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966197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Load (w/Window Insulation)</a:t>
            </a:r>
            <a:endParaRPr lang="en-US" dirty="0"/>
          </a:p>
        </p:txBody>
      </p:sp>
      <p:sp>
        <p:nvSpPr>
          <p:cNvPr id="3" name="Content Placeholder 2"/>
          <p:cNvSpPr>
            <a:spLocks noGrp="1"/>
          </p:cNvSpPr>
          <p:nvPr>
            <p:ph idx="1"/>
          </p:nvPr>
        </p:nvSpPr>
        <p:spPr>
          <a:xfrm>
            <a:off x="457200" y="838200"/>
            <a:ext cx="8534400" cy="5638800"/>
          </a:xfrm>
        </p:spPr>
        <p:txBody>
          <a:bodyPr>
            <a:normAutofit/>
          </a:bodyPr>
          <a:lstStyle/>
          <a:p>
            <a:r>
              <a:rPr lang="en-US" dirty="0" smtClean="0"/>
              <a:t>L = (E + I)</a:t>
            </a:r>
            <a:r>
              <a:rPr lang="en-US" dirty="0" smtClean="0">
                <a:sym typeface="Symbol" panose="05050102010706020507" pitchFamily="18" charset="2"/>
              </a:rPr>
              <a:t> D</a:t>
            </a:r>
          </a:p>
          <a:p>
            <a:pPr lvl="1"/>
            <a:r>
              <a:rPr lang="en-US" dirty="0" smtClean="0">
                <a:sym typeface="Symbol" panose="05050102010706020507" pitchFamily="18" charset="2"/>
              </a:rPr>
              <a:t>L = Heat Load, BTU</a:t>
            </a:r>
          </a:p>
          <a:p>
            <a:pPr lvl="1"/>
            <a:r>
              <a:rPr lang="en-US" dirty="0" smtClean="0">
                <a:sym typeface="Symbol" panose="05050102010706020507" pitchFamily="18" charset="2"/>
              </a:rPr>
              <a:t>D = (Heating) Degree Days, </a:t>
            </a:r>
            <a:r>
              <a:rPr lang="en-US" dirty="0" err="1" smtClean="0">
                <a:sym typeface="Symbol" panose="05050102010706020507" pitchFamily="18" charset="2"/>
              </a:rPr>
              <a:t>Fd</a:t>
            </a:r>
            <a:r>
              <a:rPr lang="en-US" dirty="0" smtClean="0">
                <a:sym typeface="Symbol" panose="05050102010706020507" pitchFamily="18" charset="2"/>
              </a:rPr>
              <a:t> </a:t>
            </a:r>
          </a:p>
          <a:p>
            <a:pPr lvl="2"/>
            <a:r>
              <a:rPr lang="en-US" dirty="0" smtClean="0">
                <a:sym typeface="Symbol" panose="05050102010706020507" pitchFamily="18" charset="2"/>
              </a:rPr>
              <a:t>Difference of median outdoor temp &amp; 65F over 24 </a:t>
            </a:r>
            <a:r>
              <a:rPr lang="en-US" dirty="0" err="1" smtClean="0">
                <a:sym typeface="Symbol" panose="05050102010706020507" pitchFamily="18" charset="2"/>
              </a:rPr>
              <a:t>hrs</a:t>
            </a:r>
            <a:endParaRPr lang="en-US" dirty="0">
              <a:sym typeface="Symbol" panose="05050102010706020507" pitchFamily="18" charset="2"/>
            </a:endParaRPr>
          </a:p>
          <a:p>
            <a:pPr lvl="3"/>
            <a:r>
              <a:rPr lang="en-US" dirty="0" smtClean="0">
                <a:sym typeface="Symbol" panose="05050102010706020507" pitchFamily="18" charset="2"/>
              </a:rPr>
              <a:t>Assumes house kept @ 72</a:t>
            </a:r>
            <a:r>
              <a:rPr lang="en-US" dirty="0">
                <a:sym typeface="Symbol" panose="05050102010706020507" pitchFamily="18" charset="2"/>
              </a:rPr>
              <a:t>F </a:t>
            </a:r>
            <a:r>
              <a:rPr lang="en-US" dirty="0" smtClean="0">
                <a:sym typeface="Symbol" panose="05050102010706020507" pitchFamily="18" charset="2"/>
              </a:rPr>
              <a:t>&amp; 7</a:t>
            </a:r>
            <a:r>
              <a:rPr lang="en-US" dirty="0">
                <a:sym typeface="Symbol" panose="05050102010706020507" pitchFamily="18" charset="2"/>
              </a:rPr>
              <a:t>F </a:t>
            </a:r>
            <a:r>
              <a:rPr lang="en-US" dirty="0" smtClean="0">
                <a:sym typeface="Symbol" panose="05050102010706020507" pitchFamily="18" charset="2"/>
              </a:rPr>
              <a:t>provided by waste heat from appliances, lights, people, etc.</a:t>
            </a:r>
          </a:p>
          <a:p>
            <a:pPr lvl="2"/>
            <a:r>
              <a:rPr lang="en-US" dirty="0" smtClean="0">
                <a:sym typeface="Symbol" panose="05050102010706020507" pitchFamily="18" charset="2"/>
              </a:rPr>
              <a:t>Tables provided by NOAA, Power companies, ASHRAE</a:t>
            </a:r>
            <a:r>
              <a:rPr lang="en-US" dirty="0">
                <a:sym typeface="Symbol" panose="05050102010706020507" pitchFamily="18" charset="2"/>
              </a:rPr>
              <a:t>, </a:t>
            </a:r>
            <a:r>
              <a:rPr lang="en-US" dirty="0" smtClean="0">
                <a:sym typeface="Symbol" panose="05050102010706020507" pitchFamily="18" charset="2"/>
                <a:hlinkClick r:id="rId3"/>
              </a:rPr>
              <a:t>www.degreedays.net</a:t>
            </a:r>
            <a:r>
              <a:rPr lang="en-US" dirty="0" smtClean="0">
                <a:sym typeface="Symbol" panose="05050102010706020507" pitchFamily="18" charset="2"/>
              </a:rPr>
              <a:t>, … </a:t>
            </a:r>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4135508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Gain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 = SHGF</a:t>
            </a:r>
            <a:r>
              <a:rPr lang="en-US" dirty="0" smtClean="0">
                <a:sym typeface="Symbol" panose="05050102010706020507" pitchFamily="18" charset="2"/>
              </a:rPr>
              <a:t> </a:t>
            </a:r>
            <a:r>
              <a:rPr lang="en-US" dirty="0" smtClean="0"/>
              <a:t>SHGC</a:t>
            </a:r>
            <a:r>
              <a:rPr lang="en-US" dirty="0" smtClean="0">
                <a:sym typeface="Symbol" panose="05050102010706020507" pitchFamily="18" charset="2"/>
              </a:rPr>
              <a:t> T </a:t>
            </a:r>
            <a:r>
              <a:rPr lang="en-US" dirty="0" smtClean="0"/>
              <a:t>S A</a:t>
            </a:r>
            <a:r>
              <a:rPr lang="en-US" dirty="0" smtClean="0">
                <a:sym typeface="Symbol" panose="05050102010706020507" pitchFamily="18" charset="2"/>
              </a:rPr>
              <a:t> </a:t>
            </a:r>
            <a:endParaRPr lang="en-US" dirty="0" smtClean="0"/>
          </a:p>
          <a:p>
            <a:pPr lvl="1"/>
            <a:r>
              <a:rPr lang="en-US" dirty="0" smtClean="0"/>
              <a:t>G = Heat gain, </a:t>
            </a:r>
            <a:r>
              <a:rPr lang="en-US" dirty="0" smtClean="0">
                <a:sym typeface="Symbol" panose="05050102010706020507" pitchFamily="18" charset="2"/>
              </a:rPr>
              <a:t>BTU/d/</a:t>
            </a:r>
            <a:r>
              <a:rPr lang="en-US" dirty="0">
                <a:sym typeface="Symbol" panose="05050102010706020507" pitchFamily="18" charset="2"/>
              </a:rPr>
              <a:t></a:t>
            </a:r>
            <a:r>
              <a:rPr lang="en-US" dirty="0" smtClean="0"/>
              <a:t>F</a:t>
            </a:r>
          </a:p>
          <a:p>
            <a:pPr lvl="1"/>
            <a:r>
              <a:rPr lang="en-US" dirty="0">
                <a:sym typeface="Symbol" panose="05050102010706020507" pitchFamily="18" charset="2"/>
              </a:rPr>
              <a:t>SHGF = Solar heat gain factor</a:t>
            </a:r>
            <a:r>
              <a:rPr lang="en-US" dirty="0"/>
              <a:t>, </a:t>
            </a:r>
            <a:r>
              <a:rPr lang="en-US" dirty="0">
                <a:sym typeface="Symbol" panose="05050102010706020507" pitchFamily="18" charset="2"/>
              </a:rPr>
              <a:t>BTU/ft</a:t>
            </a:r>
            <a:r>
              <a:rPr lang="en-US" baseline="30000" dirty="0">
                <a:sym typeface="Symbol" panose="05050102010706020507" pitchFamily="18" charset="2"/>
              </a:rPr>
              <a:t>2</a:t>
            </a:r>
            <a:r>
              <a:rPr lang="en-US" dirty="0">
                <a:sym typeface="Symbol" panose="05050102010706020507" pitchFamily="18" charset="2"/>
              </a:rPr>
              <a:t>/d</a:t>
            </a:r>
          </a:p>
          <a:p>
            <a:pPr lvl="2"/>
            <a:r>
              <a:rPr lang="en-US" dirty="0">
                <a:sym typeface="Symbol" panose="05050102010706020507" pitchFamily="18" charset="2"/>
              </a:rPr>
              <a:t>Amount of energy from the sun</a:t>
            </a:r>
          </a:p>
          <a:p>
            <a:pPr lvl="3"/>
            <a:r>
              <a:rPr lang="en-US" dirty="0" smtClean="0">
                <a:sym typeface="Symbol" panose="05050102010706020507" pitchFamily="18" charset="2"/>
              </a:rPr>
              <a:t>ASHRAE </a:t>
            </a:r>
            <a:r>
              <a:rPr lang="en-US" dirty="0">
                <a:sym typeface="Symbol" panose="05050102010706020507" pitchFamily="18" charset="2"/>
              </a:rPr>
              <a:t>Tables for various latitudes, available on </a:t>
            </a:r>
            <a:r>
              <a:rPr lang="en-US" dirty="0" smtClean="0">
                <a:sym typeface="Symbol" panose="05050102010706020507" pitchFamily="18" charset="2"/>
              </a:rPr>
              <a:t>web</a:t>
            </a:r>
          </a:p>
          <a:p>
            <a:pPr lvl="1"/>
            <a:r>
              <a:rPr lang="en-US" dirty="0" smtClean="0">
                <a:sym typeface="Symbol" panose="05050102010706020507" pitchFamily="18" charset="2"/>
              </a:rPr>
              <a:t>SHGC </a:t>
            </a:r>
            <a:r>
              <a:rPr lang="en-US" dirty="0">
                <a:sym typeface="Symbol" panose="05050102010706020507" pitchFamily="18" charset="2"/>
              </a:rPr>
              <a:t>= Solar heat gain coefficient, </a:t>
            </a:r>
            <a:r>
              <a:rPr lang="en-US" dirty="0" err="1">
                <a:sym typeface="Symbol" panose="05050102010706020507" pitchFamily="18" charset="2"/>
              </a:rPr>
              <a:t>unitless</a:t>
            </a:r>
            <a:endParaRPr lang="en-US" dirty="0">
              <a:sym typeface="Symbol" panose="05050102010706020507" pitchFamily="18" charset="2"/>
            </a:endParaRPr>
          </a:p>
          <a:p>
            <a:pPr lvl="2"/>
            <a:r>
              <a:rPr lang="en-US" dirty="0" smtClean="0">
                <a:sym typeface="Symbol" panose="05050102010706020507" pitchFamily="18" charset="2"/>
              </a:rPr>
              <a:t>Fraction of sun energy thru window (color, coatings, dividers) </a:t>
            </a:r>
            <a:endParaRPr lang="en-US" dirty="0">
              <a:sym typeface="Symbol" panose="05050102010706020507" pitchFamily="18" charset="2"/>
            </a:endParaRPr>
          </a:p>
          <a:p>
            <a:pPr lvl="3"/>
            <a:r>
              <a:rPr lang="en-US" dirty="0">
                <a:sym typeface="Symbol" panose="05050102010706020507" pitchFamily="18" charset="2"/>
              </a:rPr>
              <a:t>We will assume a value of 0.88 (pretty high)</a:t>
            </a:r>
          </a:p>
          <a:p>
            <a:pPr lvl="3"/>
            <a:r>
              <a:rPr lang="en-US" dirty="0">
                <a:sym typeface="Symbol" panose="05050102010706020507" pitchFamily="18" charset="2"/>
              </a:rPr>
              <a:t>Can get from window manufacturer</a:t>
            </a:r>
          </a:p>
          <a:p>
            <a:pPr lvl="1"/>
            <a:r>
              <a:rPr lang="en-US" dirty="0" smtClean="0">
                <a:sym typeface="Symbol" panose="05050102010706020507" pitchFamily="18" charset="2"/>
              </a:rPr>
              <a:t>T = Time, d</a:t>
            </a:r>
          </a:p>
          <a:p>
            <a:pPr lvl="1"/>
            <a:r>
              <a:rPr lang="en-US" dirty="0" smtClean="0">
                <a:sym typeface="Symbol" panose="05050102010706020507" pitchFamily="18" charset="2"/>
              </a:rPr>
              <a:t>S </a:t>
            </a:r>
            <a:r>
              <a:rPr lang="en-US" dirty="0">
                <a:sym typeface="Symbol" panose="05050102010706020507" pitchFamily="18" charset="2"/>
              </a:rPr>
              <a:t>= Fraction of sunshine, </a:t>
            </a:r>
            <a:r>
              <a:rPr lang="en-US" dirty="0" err="1">
                <a:sym typeface="Symbol" panose="05050102010706020507" pitchFamily="18" charset="2"/>
              </a:rPr>
              <a:t>unitless</a:t>
            </a:r>
            <a:r>
              <a:rPr lang="en-US" dirty="0">
                <a:sym typeface="Symbol" panose="05050102010706020507" pitchFamily="18" charset="2"/>
              </a:rPr>
              <a:t> </a:t>
            </a:r>
          </a:p>
          <a:p>
            <a:pPr lvl="2"/>
            <a:r>
              <a:rPr lang="en-US" dirty="0">
                <a:sym typeface="Symbol" panose="05050102010706020507" pitchFamily="18" charset="2"/>
              </a:rPr>
              <a:t>Fraction of daylight hours without clouds</a:t>
            </a:r>
            <a:endParaRPr lang="en-US" dirty="0"/>
          </a:p>
          <a:p>
            <a:pPr lvl="3"/>
            <a:r>
              <a:rPr lang="en-US" dirty="0">
                <a:sym typeface="Symbol" panose="05050102010706020507" pitchFamily="18" charset="2"/>
              </a:rPr>
              <a:t>Available on web</a:t>
            </a:r>
          </a:p>
          <a:p>
            <a:pPr lvl="2"/>
            <a:r>
              <a:rPr lang="en-US" dirty="0" smtClean="0">
                <a:sym typeface="Symbol" panose="05050102010706020507" pitchFamily="18" charset="2"/>
              </a:rPr>
              <a:t>Hartford </a:t>
            </a:r>
            <a:r>
              <a:rPr lang="en-US" dirty="0">
                <a:sym typeface="Symbol" panose="05050102010706020507" pitchFamily="18" charset="2"/>
              </a:rPr>
              <a:t>Conn., February: 0.55</a:t>
            </a:r>
          </a:p>
          <a:p>
            <a:pPr lvl="1"/>
            <a:r>
              <a:rPr lang="en-US" dirty="0" smtClean="0">
                <a:sym typeface="Symbol" panose="05050102010706020507" pitchFamily="18" charset="2"/>
              </a:rPr>
              <a:t>A = Area of glazing, ft</a:t>
            </a:r>
            <a:r>
              <a:rPr lang="en-US" baseline="30000" dirty="0" smtClean="0">
                <a:sym typeface="Symbol" panose="05050102010706020507" pitchFamily="18" charset="2"/>
              </a:rPr>
              <a:t>2</a:t>
            </a:r>
            <a:r>
              <a:rPr lang="en-US" dirty="0" smtClean="0">
                <a:sym typeface="Symbol" panose="05050102010706020507" pitchFamily="18" charset="2"/>
              </a:rPr>
              <a:t> </a:t>
            </a:r>
          </a:p>
          <a:p>
            <a:pPr lvl="1"/>
            <a:endParaRPr lang="en-US" dirty="0">
              <a:sym typeface="Symbol" panose="05050102010706020507" pitchFamily="18" charset="2"/>
            </a:endParaRPr>
          </a:p>
          <a:p>
            <a:pPr lvl="1"/>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325333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ym typeface="Symbol" panose="05050102010706020507" pitchFamily="18" charset="2"/>
              </a:rPr>
              <a:t>Solar Heat Gain Factor</a:t>
            </a:r>
            <a:r>
              <a:rPr lang="en-US" dirty="0">
                <a:sym typeface="Symbol" panose="05050102010706020507" pitchFamily="18" charset="2"/>
              </a:rPr>
              <a:t>, BTU/ft</a:t>
            </a:r>
            <a:r>
              <a:rPr lang="en-US" baseline="30000" dirty="0">
                <a:sym typeface="Symbol" panose="05050102010706020507" pitchFamily="18" charset="2"/>
              </a:rPr>
              <a:t>2</a:t>
            </a:r>
            <a:r>
              <a:rPr lang="en-US" dirty="0">
                <a:sym typeface="Symbol" panose="05050102010706020507" pitchFamily="18" charset="2"/>
              </a:rPr>
              <a:t>/</a:t>
            </a:r>
            <a:r>
              <a:rPr lang="en-US" dirty="0" err="1">
                <a:sym typeface="Symbol" panose="05050102010706020507" pitchFamily="18" charset="2"/>
              </a:rPr>
              <a:t>hr</a:t>
            </a:r>
            <a:r>
              <a:rPr lang="en-US" dirty="0">
                <a:sym typeface="Symbol" panose="05050102010706020507" pitchFamily="18" charset="2"/>
              </a:rPr>
              <a:t>  </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a:t>Half day </a:t>
            </a:r>
            <a:r>
              <a:rPr lang="en-US" dirty="0" smtClean="0"/>
              <a:t>totals – February @ N 40</a:t>
            </a:r>
            <a:r>
              <a:rPr lang="en-US" dirty="0" smtClean="0">
                <a:sym typeface="Symbol" panose="05050102010706020507" pitchFamily="18" charset="2"/>
              </a:rPr>
              <a:t></a:t>
            </a:r>
            <a:r>
              <a:rPr lang="en-US" dirty="0" smtClean="0"/>
              <a:t> Latitude</a:t>
            </a:r>
          </a:p>
          <a:p>
            <a:pPr lvl="1"/>
            <a:r>
              <a:rPr lang="en-US" dirty="0" smtClean="0"/>
              <a:t>East – read East column down (morning)</a:t>
            </a:r>
          </a:p>
          <a:p>
            <a:pPr lvl="1"/>
            <a:r>
              <a:rPr lang="en-US" dirty="0" smtClean="0"/>
              <a:t>West: read East Colum up (afternoon)</a:t>
            </a:r>
          </a:p>
          <a:p>
            <a:pPr lvl="1"/>
            <a:r>
              <a:rPr lang="en-US" dirty="0" smtClean="0"/>
              <a:t>South: Read table down and up (all-day, </a:t>
            </a:r>
            <a:r>
              <a:rPr lang="en-US" b="1" dirty="0" smtClean="0"/>
              <a:t>double</a:t>
            </a:r>
            <a:r>
              <a:rPr lang="en-US" dirty="0" smtClean="0"/>
              <a:t>)</a:t>
            </a:r>
          </a:p>
          <a:p>
            <a:endParaRPr lang="en-US" dirty="0" smtClean="0"/>
          </a:p>
          <a:p>
            <a:pPr lvl="1"/>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4162800255"/>
              </p:ext>
            </p:extLst>
          </p:nvPr>
        </p:nvGraphicFramePr>
        <p:xfrm>
          <a:off x="1219200" y="3200400"/>
          <a:ext cx="6553200" cy="3188808"/>
        </p:xfrm>
        <a:graphic>
          <a:graphicData uri="http://schemas.openxmlformats.org/drawingml/2006/table">
            <a:tbl>
              <a:tblPr firstRow="1" bandRow="1">
                <a:tableStyleId>{5C22544A-7EE6-4342-B048-85BDC9FD1C3A}</a:tableStyleId>
              </a:tblPr>
              <a:tblGrid>
                <a:gridCol w="1638300"/>
                <a:gridCol w="1638300"/>
                <a:gridCol w="1638300"/>
                <a:gridCol w="1638300"/>
              </a:tblGrid>
              <a:tr h="359136">
                <a:tc>
                  <a:txBody>
                    <a:bodyPr/>
                    <a:lstStyle/>
                    <a:p>
                      <a:pPr algn="ctr"/>
                      <a:r>
                        <a:rPr lang="en-US" b="0" dirty="0" smtClean="0"/>
                        <a:t>Morning</a:t>
                      </a:r>
                      <a:endParaRPr lang="en-US" b="0" dirty="0"/>
                    </a:p>
                  </a:txBody>
                  <a:tcPr/>
                </a:tc>
                <a:tc>
                  <a:txBody>
                    <a:bodyPr/>
                    <a:lstStyle/>
                    <a:p>
                      <a:pPr algn="ctr"/>
                      <a:r>
                        <a:rPr lang="en-US" b="0" dirty="0" smtClean="0"/>
                        <a:t>East</a:t>
                      </a:r>
                      <a:r>
                        <a:rPr lang="en-US" b="0" baseline="0" dirty="0" smtClean="0"/>
                        <a:t> </a:t>
                      </a:r>
                      <a:r>
                        <a:rPr lang="en-US" b="0" i="1" baseline="0" dirty="0" smtClean="0"/>
                        <a:t>(</a:t>
                      </a:r>
                      <a:r>
                        <a:rPr lang="en-US" b="0" i="1" dirty="0" smtClean="0"/>
                        <a:t>West)</a:t>
                      </a:r>
                      <a:endParaRPr lang="en-US" b="0" i="1" dirty="0"/>
                    </a:p>
                  </a:txBody>
                  <a:tcPr/>
                </a:tc>
                <a:tc>
                  <a:txBody>
                    <a:bodyPr/>
                    <a:lstStyle/>
                    <a:p>
                      <a:pPr algn="ctr"/>
                      <a:r>
                        <a:rPr lang="en-US" b="0" dirty="0" smtClean="0"/>
                        <a:t>South</a:t>
                      </a:r>
                      <a:endParaRPr lang="en-US" b="0" dirty="0"/>
                    </a:p>
                  </a:txBody>
                  <a:tcPr/>
                </a:tc>
                <a:tc>
                  <a:txBody>
                    <a:bodyPr/>
                    <a:lstStyle/>
                    <a:p>
                      <a:pPr algn="ctr"/>
                      <a:r>
                        <a:rPr lang="en-US" b="0" i="1" dirty="0" smtClean="0"/>
                        <a:t>Afternoon</a:t>
                      </a:r>
                      <a:endParaRPr lang="en-US" b="0" i="1" dirty="0"/>
                    </a:p>
                  </a:txBody>
                  <a:tcPr/>
                </a:tc>
              </a:tr>
              <a:tr h="364124">
                <a:tc>
                  <a:txBody>
                    <a:bodyPr/>
                    <a:lstStyle/>
                    <a:p>
                      <a:pPr algn="ctr"/>
                      <a:r>
                        <a:rPr lang="en-US" b="0" dirty="0" smtClean="0"/>
                        <a:t>0700</a:t>
                      </a:r>
                      <a:endParaRPr lang="en-US" b="0" dirty="0"/>
                    </a:p>
                  </a:txBody>
                  <a:tcPr/>
                </a:tc>
                <a:tc>
                  <a:txBody>
                    <a:bodyPr/>
                    <a:lstStyle/>
                    <a:p>
                      <a:pPr algn="ctr"/>
                      <a:r>
                        <a:rPr lang="en-US" b="0" dirty="0" smtClean="0"/>
                        <a:t>51</a:t>
                      </a:r>
                      <a:endParaRPr lang="en-US" b="0" dirty="0"/>
                    </a:p>
                  </a:txBody>
                  <a:tcPr/>
                </a:tc>
                <a:tc>
                  <a:txBody>
                    <a:bodyPr/>
                    <a:lstStyle/>
                    <a:p>
                      <a:pPr algn="ctr"/>
                      <a:r>
                        <a:rPr lang="en-US" b="0" dirty="0" smtClean="0"/>
                        <a:t>14</a:t>
                      </a:r>
                      <a:endParaRPr lang="en-US" b="0" dirty="0"/>
                    </a:p>
                  </a:txBody>
                  <a:tcPr/>
                </a:tc>
                <a:tc>
                  <a:txBody>
                    <a:bodyPr/>
                    <a:lstStyle/>
                    <a:p>
                      <a:pPr algn="ctr"/>
                      <a:r>
                        <a:rPr lang="en-US" b="0" i="1" dirty="0" smtClean="0"/>
                        <a:t>1700</a:t>
                      </a:r>
                      <a:endParaRPr lang="en-US" b="0" i="1" dirty="0"/>
                    </a:p>
                  </a:txBody>
                  <a:tcPr/>
                </a:tc>
              </a:tr>
              <a:tr h="364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0800</a:t>
                      </a:r>
                    </a:p>
                  </a:txBody>
                  <a:tcPr/>
                </a:tc>
                <a:tc>
                  <a:txBody>
                    <a:bodyPr/>
                    <a:lstStyle/>
                    <a:p>
                      <a:pPr algn="ctr"/>
                      <a:r>
                        <a:rPr lang="en-US" b="0" dirty="0" smtClean="0"/>
                        <a:t>183</a:t>
                      </a:r>
                      <a:endParaRPr lang="en-US" b="0" dirty="0"/>
                    </a:p>
                  </a:txBody>
                  <a:tcPr/>
                </a:tc>
                <a:tc>
                  <a:txBody>
                    <a:bodyPr/>
                    <a:lstStyle/>
                    <a:p>
                      <a:pPr algn="ctr"/>
                      <a:r>
                        <a:rPr lang="en-US" b="0" dirty="0" smtClean="0"/>
                        <a:t>94</a:t>
                      </a:r>
                      <a:endParaRPr lang="en-US" b="0" dirty="0"/>
                    </a:p>
                  </a:txBody>
                  <a:tcPr/>
                </a:tc>
                <a:tc>
                  <a:txBody>
                    <a:bodyPr/>
                    <a:lstStyle/>
                    <a:p>
                      <a:pPr algn="ctr"/>
                      <a:r>
                        <a:rPr lang="en-US" b="0" i="1" dirty="0" smtClean="0"/>
                        <a:t>1600</a:t>
                      </a:r>
                      <a:endParaRPr lang="en-US" b="0" i="1" dirty="0"/>
                    </a:p>
                  </a:txBody>
                  <a:tcPr/>
                </a:tc>
              </a:tr>
              <a:tr h="364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0900</a:t>
                      </a:r>
                    </a:p>
                  </a:txBody>
                  <a:tcPr/>
                </a:tc>
                <a:tc>
                  <a:txBody>
                    <a:bodyPr/>
                    <a:lstStyle/>
                    <a:p>
                      <a:pPr algn="ctr"/>
                      <a:r>
                        <a:rPr lang="en-US" b="0" dirty="0" smtClean="0"/>
                        <a:t>186</a:t>
                      </a:r>
                      <a:endParaRPr lang="en-US" b="0" dirty="0"/>
                    </a:p>
                  </a:txBody>
                  <a:tcPr/>
                </a:tc>
                <a:tc>
                  <a:txBody>
                    <a:bodyPr/>
                    <a:lstStyle/>
                    <a:p>
                      <a:pPr algn="ctr"/>
                      <a:r>
                        <a:rPr lang="en-US" b="0" dirty="0" smtClean="0"/>
                        <a:t>157</a:t>
                      </a:r>
                      <a:endParaRPr lang="en-US" b="0" dirty="0"/>
                    </a:p>
                  </a:txBody>
                  <a:tcPr/>
                </a:tc>
                <a:tc>
                  <a:txBody>
                    <a:bodyPr/>
                    <a:lstStyle/>
                    <a:p>
                      <a:pPr algn="ctr"/>
                      <a:r>
                        <a:rPr lang="en-US" b="0" i="1" dirty="0" smtClean="0"/>
                        <a:t>1500</a:t>
                      </a:r>
                      <a:endParaRPr lang="en-US" b="0" i="1" dirty="0"/>
                    </a:p>
                  </a:txBody>
                  <a:tcPr/>
                </a:tc>
              </a:tr>
              <a:tr h="364124">
                <a:tc>
                  <a:txBody>
                    <a:bodyPr/>
                    <a:lstStyle/>
                    <a:p>
                      <a:pPr algn="ctr"/>
                      <a:r>
                        <a:rPr lang="en-US" b="0" dirty="0" smtClean="0"/>
                        <a:t>1000</a:t>
                      </a:r>
                      <a:endParaRPr lang="en-US" b="0" dirty="0"/>
                    </a:p>
                  </a:txBody>
                  <a:tcPr/>
                </a:tc>
                <a:tc>
                  <a:txBody>
                    <a:bodyPr/>
                    <a:lstStyle/>
                    <a:p>
                      <a:pPr algn="ctr"/>
                      <a:r>
                        <a:rPr lang="en-US" b="0" dirty="0" smtClean="0"/>
                        <a:t>143</a:t>
                      </a:r>
                      <a:endParaRPr lang="en-US" b="0" dirty="0"/>
                    </a:p>
                  </a:txBody>
                  <a:tcPr/>
                </a:tc>
                <a:tc>
                  <a:txBody>
                    <a:bodyPr/>
                    <a:lstStyle/>
                    <a:p>
                      <a:pPr algn="ctr"/>
                      <a:r>
                        <a:rPr lang="en-US" b="0" dirty="0" smtClean="0"/>
                        <a:t>203</a:t>
                      </a:r>
                      <a:endParaRPr lang="en-US" b="0" dirty="0"/>
                    </a:p>
                  </a:txBody>
                  <a:tcPr/>
                </a:tc>
                <a:tc>
                  <a:txBody>
                    <a:bodyPr/>
                    <a:lstStyle/>
                    <a:p>
                      <a:pPr algn="ctr"/>
                      <a:r>
                        <a:rPr lang="en-US" b="0" i="1" dirty="0" smtClean="0"/>
                        <a:t>1400</a:t>
                      </a:r>
                      <a:endParaRPr lang="en-US" b="0" i="1" dirty="0"/>
                    </a:p>
                  </a:txBody>
                  <a:tcPr/>
                </a:tc>
              </a:tr>
              <a:tr h="364124">
                <a:tc>
                  <a:txBody>
                    <a:bodyPr/>
                    <a:lstStyle/>
                    <a:p>
                      <a:pPr algn="ctr"/>
                      <a:r>
                        <a:rPr lang="en-US" b="0" dirty="0" smtClean="0"/>
                        <a:t>1100</a:t>
                      </a:r>
                      <a:endParaRPr lang="en-US" b="0" dirty="0"/>
                    </a:p>
                  </a:txBody>
                  <a:tcPr/>
                </a:tc>
                <a:tc>
                  <a:txBody>
                    <a:bodyPr/>
                    <a:lstStyle/>
                    <a:p>
                      <a:pPr algn="ctr"/>
                      <a:r>
                        <a:rPr lang="en-US" b="0" dirty="0" smtClean="0"/>
                        <a:t>71</a:t>
                      </a:r>
                      <a:endParaRPr lang="en-US" b="0" dirty="0"/>
                    </a:p>
                  </a:txBody>
                  <a:tcPr/>
                </a:tc>
                <a:tc>
                  <a:txBody>
                    <a:bodyPr/>
                    <a:lstStyle/>
                    <a:p>
                      <a:pPr algn="ctr"/>
                      <a:r>
                        <a:rPr lang="en-US" b="0" dirty="0" smtClean="0"/>
                        <a:t>231</a:t>
                      </a:r>
                      <a:endParaRPr lang="en-US" b="0" dirty="0"/>
                    </a:p>
                  </a:txBody>
                  <a:tcPr/>
                </a:tc>
                <a:tc>
                  <a:txBody>
                    <a:bodyPr/>
                    <a:lstStyle/>
                    <a:p>
                      <a:pPr algn="ctr"/>
                      <a:r>
                        <a:rPr lang="en-US" b="0" i="1" dirty="0" smtClean="0"/>
                        <a:t>1300</a:t>
                      </a:r>
                      <a:endParaRPr lang="en-US" b="0" i="1" dirty="0"/>
                    </a:p>
                  </a:txBody>
                  <a:tcPr/>
                </a:tc>
              </a:tr>
              <a:tr h="364124">
                <a:tc>
                  <a:txBody>
                    <a:bodyPr/>
                    <a:lstStyle/>
                    <a:p>
                      <a:pPr algn="ctr"/>
                      <a:r>
                        <a:rPr lang="en-US" b="0" dirty="0" smtClean="0"/>
                        <a:t>1200</a:t>
                      </a:r>
                      <a:endParaRPr lang="en-US" b="0" dirty="0"/>
                    </a:p>
                  </a:txBody>
                  <a:tcPr/>
                </a:tc>
                <a:tc>
                  <a:txBody>
                    <a:bodyPr/>
                    <a:lstStyle/>
                    <a:p>
                      <a:pPr algn="ctr"/>
                      <a:r>
                        <a:rPr lang="en-US" b="0" dirty="0" smtClean="0"/>
                        <a:t>25</a:t>
                      </a:r>
                      <a:endParaRPr lang="en-US" b="0" dirty="0"/>
                    </a:p>
                  </a:txBody>
                  <a:tcPr/>
                </a:tc>
                <a:tc>
                  <a:txBody>
                    <a:bodyPr/>
                    <a:lstStyle/>
                    <a:p>
                      <a:pPr algn="ctr"/>
                      <a:r>
                        <a:rPr lang="en-US" b="0" dirty="0" smtClean="0"/>
                        <a:t>241</a:t>
                      </a:r>
                      <a:endParaRPr lang="en-US" b="0" dirty="0"/>
                    </a:p>
                  </a:txBody>
                  <a:tcPr/>
                </a:tc>
                <a:tc>
                  <a:txBody>
                    <a:bodyPr/>
                    <a:lstStyle/>
                    <a:p>
                      <a:pPr algn="ctr"/>
                      <a:r>
                        <a:rPr lang="en-US" b="0" i="1" dirty="0" smtClean="0"/>
                        <a:t>1200</a:t>
                      </a:r>
                      <a:endParaRPr lang="en-US" b="0" i="1" dirty="0"/>
                    </a:p>
                  </a:txBody>
                  <a:tcPr/>
                </a:tc>
              </a:tr>
              <a:tr h="628488">
                <a:tc>
                  <a:txBody>
                    <a:bodyPr/>
                    <a:lstStyle/>
                    <a:p>
                      <a:pPr algn="ctr"/>
                      <a:r>
                        <a:rPr lang="en-US" b="1" dirty="0" smtClean="0"/>
                        <a:t>Half Day Total</a:t>
                      </a:r>
                      <a:endParaRPr lang="en-US" b="1" dirty="0"/>
                    </a:p>
                  </a:txBody>
                  <a:tcPr/>
                </a:tc>
                <a:tc>
                  <a:txBody>
                    <a:bodyPr/>
                    <a:lstStyle/>
                    <a:p>
                      <a:pPr algn="ctr"/>
                      <a:r>
                        <a:rPr lang="en-US" b="1" dirty="0" smtClean="0"/>
                        <a:t>648</a:t>
                      </a:r>
                      <a:endParaRPr lang="en-US" b="1" dirty="0"/>
                    </a:p>
                  </a:txBody>
                  <a:tcPr/>
                </a:tc>
                <a:tc>
                  <a:txBody>
                    <a:bodyPr/>
                    <a:lstStyle/>
                    <a:p>
                      <a:pPr algn="ctr"/>
                      <a:r>
                        <a:rPr lang="en-US" b="1" dirty="0" smtClean="0"/>
                        <a:t>821</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t>Half Day Total</a:t>
                      </a:r>
                    </a:p>
                  </a:txBody>
                  <a:tcPr/>
                </a:tc>
              </a:tr>
            </a:tbl>
          </a:graphicData>
        </a:graphic>
      </p:graphicFrame>
    </p:spTree>
    <p:extLst>
      <p:ext uri="{BB962C8B-B14F-4D97-AF65-F5344CB8AC3E}">
        <p14:creationId xmlns:p14="http://schemas.microsoft.com/office/powerpoint/2010/main" val="1531486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Gain Estimate, Feb.</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dirty="0" smtClean="0"/>
              <a:t>East</a:t>
            </a:r>
          </a:p>
          <a:p>
            <a:pPr lvl="1"/>
            <a:endParaRPr lang="en-US" dirty="0" smtClean="0"/>
          </a:p>
          <a:p>
            <a:pPr lvl="1"/>
            <a:endParaRPr lang="en-US" dirty="0" smtClean="0"/>
          </a:p>
          <a:p>
            <a:r>
              <a:rPr lang="en-US" dirty="0" smtClean="0"/>
              <a:t>South</a:t>
            </a:r>
            <a:endParaRPr lang="en-US" dirty="0"/>
          </a:p>
          <a:p>
            <a:pPr lvl="1"/>
            <a:endParaRPr lang="en-US" dirty="0" smtClean="0"/>
          </a:p>
          <a:p>
            <a:pPr lvl="1"/>
            <a:endParaRPr lang="en-US" dirty="0" smtClean="0"/>
          </a:p>
          <a:p>
            <a:r>
              <a:rPr lang="en-US" smtClean="0"/>
              <a:t>West</a:t>
            </a:r>
            <a:endParaRPr lang="en-US" dirty="0"/>
          </a:p>
          <a:p>
            <a:pPr marL="457200" lvl="1" indent="0">
              <a:buNone/>
            </a:pPr>
            <a:endParaRPr lang="en-US" dirty="0">
              <a:sym typeface="Symbol" panose="05050102010706020507" pitchFamily="18" charset="2"/>
            </a:endParaRPr>
          </a:p>
          <a:p>
            <a:pPr lvl="1"/>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784219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of Heat from Sun</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dirty="0" smtClean="0"/>
              <a:t>February performance</a:t>
            </a:r>
          </a:p>
          <a:p>
            <a:pPr lvl="1"/>
            <a:r>
              <a:rPr lang="en-US" dirty="0" smtClean="0"/>
              <a:t>Total heat load = 9.51 MBTU</a:t>
            </a:r>
          </a:p>
          <a:p>
            <a:pPr lvl="1"/>
            <a:r>
              <a:rPr lang="en-US" dirty="0" smtClean="0"/>
              <a:t>Solar gain = 4.47 MBTU</a:t>
            </a:r>
          </a:p>
          <a:p>
            <a:pPr lvl="1"/>
            <a:r>
              <a:rPr lang="en-US" dirty="0" smtClean="0"/>
              <a:t>4.47 MBTU / 9.51 MBTU = 0.47</a:t>
            </a:r>
          </a:p>
          <a:p>
            <a:pPr lvl="2"/>
            <a:r>
              <a:rPr lang="en-US" dirty="0" smtClean="0"/>
              <a:t>47 % of heat is from sun</a:t>
            </a:r>
          </a:p>
          <a:p>
            <a:endParaRPr lang="en-US" dirty="0" smtClean="0"/>
          </a:p>
          <a:p>
            <a:r>
              <a:rPr lang="en-US" dirty="0" smtClean="0"/>
              <a:t>Over 9 month heating season</a:t>
            </a:r>
          </a:p>
          <a:p>
            <a:pPr lvl="1"/>
            <a:r>
              <a:rPr lang="en-US" dirty="0" smtClean="0"/>
              <a:t>~54 % of heat can be provided by sun</a:t>
            </a:r>
          </a:p>
          <a:p>
            <a:pPr lvl="1"/>
            <a:r>
              <a:rPr lang="en-US" dirty="0" smtClean="0"/>
              <a:t>Assumes house heated to 72</a:t>
            </a:r>
            <a:r>
              <a:rPr lang="en-US" dirty="0">
                <a:sym typeface="Symbol" panose="05050102010706020507" pitchFamily="18" charset="2"/>
              </a:rPr>
              <a:t></a:t>
            </a:r>
            <a:r>
              <a:rPr lang="en-US" dirty="0" smtClean="0"/>
              <a:t>F day and night</a:t>
            </a:r>
          </a:p>
          <a:p>
            <a:pPr lvl="2"/>
            <a:r>
              <a:rPr lang="en-US" dirty="0" smtClean="0"/>
              <a:t>House can drop to ~60</a:t>
            </a:r>
            <a:r>
              <a:rPr lang="en-US" dirty="0" smtClean="0">
                <a:sym typeface="Symbol" panose="05050102010706020507" pitchFamily="18" charset="2"/>
              </a:rPr>
              <a:t></a:t>
            </a:r>
            <a:r>
              <a:rPr lang="en-US" dirty="0"/>
              <a:t>F </a:t>
            </a:r>
            <a:r>
              <a:rPr lang="en-US" dirty="0" smtClean="0"/>
              <a:t>@ night: reduce furnace use</a:t>
            </a:r>
          </a:p>
          <a:p>
            <a:pPr lvl="1"/>
            <a:endParaRPr lang="en-US" dirty="0">
              <a:sym typeface="Symbol" panose="05050102010706020507" pitchFamily="18" charset="2"/>
            </a:endParaRPr>
          </a:p>
          <a:p>
            <a:pPr lvl="1"/>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3650616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Mass</a:t>
            </a:r>
            <a:endParaRPr lang="en-US" dirty="0"/>
          </a:p>
        </p:txBody>
      </p:sp>
      <p:sp>
        <p:nvSpPr>
          <p:cNvPr id="3" name="Content Placeholder 2"/>
          <p:cNvSpPr>
            <a:spLocks noGrp="1"/>
          </p:cNvSpPr>
          <p:nvPr>
            <p:ph idx="1"/>
          </p:nvPr>
        </p:nvSpPr>
        <p:spPr/>
        <p:txBody>
          <a:bodyPr>
            <a:normAutofit/>
          </a:bodyPr>
          <a:lstStyle/>
          <a:p>
            <a:r>
              <a:rPr lang="en-US" dirty="0" smtClean="0"/>
              <a:t>Can thermal mass maintain house temperature @ ~60</a:t>
            </a:r>
            <a:r>
              <a:rPr lang="en-US" dirty="0" smtClean="0">
                <a:sym typeface="Symbol" panose="05050102010706020507" pitchFamily="18" charset="2"/>
              </a:rPr>
              <a:t></a:t>
            </a:r>
            <a:r>
              <a:rPr lang="en-US" dirty="0"/>
              <a:t>F</a:t>
            </a:r>
            <a:r>
              <a:rPr lang="en-US" dirty="0" smtClean="0"/>
              <a:t> during February night?</a:t>
            </a:r>
          </a:p>
          <a:p>
            <a:pPr lvl="1"/>
            <a:r>
              <a:rPr lang="en-US" dirty="0" smtClean="0"/>
              <a:t>Solar Slab: 4” concrete on 12” concrete block</a:t>
            </a:r>
          </a:p>
          <a:p>
            <a:pPr lvl="1"/>
            <a:r>
              <a:rPr lang="en-US" dirty="0" smtClean="0"/>
              <a:t>V = T’</a:t>
            </a:r>
            <a:r>
              <a:rPr lang="en-US" dirty="0" smtClean="0">
                <a:sym typeface="Symbol" panose="05050102010706020507" pitchFamily="18" charset="2"/>
              </a:rPr>
              <a:t> A</a:t>
            </a:r>
          </a:p>
          <a:p>
            <a:pPr lvl="2"/>
            <a:r>
              <a:rPr lang="en-US" dirty="0" smtClean="0">
                <a:sym typeface="Symbol" panose="05050102010706020507" pitchFamily="18" charset="2"/>
              </a:rPr>
              <a:t>V = Volume of concrete, ft</a:t>
            </a:r>
            <a:r>
              <a:rPr lang="en-US" baseline="30000" dirty="0" smtClean="0">
                <a:sym typeface="Symbol" panose="05050102010706020507" pitchFamily="18" charset="2"/>
              </a:rPr>
              <a:t>3</a:t>
            </a:r>
            <a:r>
              <a:rPr lang="en-US" dirty="0" smtClean="0">
                <a:sym typeface="Symbol" panose="05050102010706020507" pitchFamily="18" charset="2"/>
              </a:rPr>
              <a:t> </a:t>
            </a:r>
          </a:p>
          <a:p>
            <a:pPr lvl="2"/>
            <a:r>
              <a:rPr lang="en-US" dirty="0" smtClean="0">
                <a:sym typeface="Symbol" panose="05050102010706020507" pitchFamily="18" charset="2"/>
              </a:rPr>
              <a:t>T’ = Effective thickness = Slab + 0.5Block</a:t>
            </a:r>
          </a:p>
          <a:p>
            <a:pPr lvl="3"/>
            <a:endParaRPr lang="en-US" dirty="0" smtClean="0">
              <a:sym typeface="Symbol" panose="05050102010706020507" pitchFamily="18" charset="2"/>
            </a:endParaRPr>
          </a:p>
          <a:p>
            <a:pPr lvl="2"/>
            <a:r>
              <a:rPr lang="en-US" dirty="0" smtClean="0">
                <a:sym typeface="Symbol" panose="05050102010706020507" pitchFamily="18" charset="2"/>
              </a:rPr>
              <a:t>A = Foundation Area, ft</a:t>
            </a:r>
            <a:r>
              <a:rPr lang="en-US" baseline="30000" dirty="0" smtClean="0">
                <a:sym typeface="Symbol" panose="05050102010706020507" pitchFamily="18" charset="2"/>
              </a:rPr>
              <a:t>2</a:t>
            </a:r>
            <a:r>
              <a:rPr lang="en-US" dirty="0" smtClean="0">
                <a:sym typeface="Symbol" panose="05050102010706020507" pitchFamily="18" charset="2"/>
              </a:rPr>
              <a:t> </a:t>
            </a:r>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1133950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Mass</a:t>
            </a:r>
            <a:endParaRPr lang="en-US" dirty="0"/>
          </a:p>
        </p:txBody>
      </p:sp>
      <p:sp>
        <p:nvSpPr>
          <p:cNvPr id="3" name="Content Placeholder 2"/>
          <p:cNvSpPr>
            <a:spLocks noGrp="1"/>
          </p:cNvSpPr>
          <p:nvPr>
            <p:ph idx="1"/>
          </p:nvPr>
        </p:nvSpPr>
        <p:spPr/>
        <p:txBody>
          <a:bodyPr>
            <a:normAutofit lnSpcReduction="10000"/>
          </a:bodyPr>
          <a:lstStyle/>
          <a:p>
            <a:r>
              <a:rPr lang="en-US" dirty="0" smtClean="0"/>
              <a:t>SSTC = V</a:t>
            </a:r>
            <a:r>
              <a:rPr lang="en-US" dirty="0" smtClean="0">
                <a:sym typeface="Symbol" panose="05050102010706020507" pitchFamily="18" charset="2"/>
              </a:rPr>
              <a:t> </a:t>
            </a:r>
            <a:r>
              <a:rPr lang="en-US" dirty="0" err="1" smtClean="0">
                <a:sym typeface="Symbol" panose="05050102010706020507" pitchFamily="18" charset="2"/>
              </a:rPr>
              <a:t>H</a:t>
            </a:r>
            <a:r>
              <a:rPr lang="en-US" baseline="-25000" dirty="0" err="1" smtClean="0">
                <a:sym typeface="Symbol" panose="05050102010706020507" pitchFamily="18" charset="2"/>
              </a:rPr>
              <a:t>c</a:t>
            </a:r>
            <a:r>
              <a:rPr lang="en-US" dirty="0" smtClean="0">
                <a:sym typeface="Symbol" panose="05050102010706020507" pitchFamily="18" charset="2"/>
              </a:rPr>
              <a:t> </a:t>
            </a:r>
          </a:p>
          <a:p>
            <a:pPr lvl="1"/>
            <a:r>
              <a:rPr lang="en-US" dirty="0" smtClean="0">
                <a:sym typeface="Symbol" panose="05050102010706020507" pitchFamily="18" charset="2"/>
              </a:rPr>
              <a:t>SSTC = Solar Slab Thermal Capacity, BTU/</a:t>
            </a:r>
            <a:r>
              <a:rPr lang="en-US" dirty="0">
                <a:sym typeface="Symbol" panose="05050102010706020507" pitchFamily="18" charset="2"/>
              </a:rPr>
              <a:t></a:t>
            </a:r>
            <a:r>
              <a:rPr lang="en-US" dirty="0"/>
              <a:t>F</a:t>
            </a:r>
          </a:p>
          <a:p>
            <a:pPr lvl="1"/>
            <a:r>
              <a:rPr lang="en-US" dirty="0" err="1" smtClean="0">
                <a:sym typeface="Symbol" panose="05050102010706020507" pitchFamily="18" charset="2"/>
              </a:rPr>
              <a:t>H</a:t>
            </a:r>
            <a:r>
              <a:rPr lang="en-US" baseline="-25000" dirty="0" err="1" smtClean="0">
                <a:sym typeface="Symbol" panose="05050102010706020507" pitchFamily="18" charset="2"/>
              </a:rPr>
              <a:t>c</a:t>
            </a:r>
            <a:r>
              <a:rPr lang="en-US" dirty="0" smtClean="0">
                <a:sym typeface="Symbol" panose="05050102010706020507" pitchFamily="18" charset="2"/>
              </a:rPr>
              <a:t> = Heat storage capacity of concrete, BTU/ft</a:t>
            </a:r>
            <a:r>
              <a:rPr lang="en-US" baseline="30000" dirty="0" smtClean="0">
                <a:sym typeface="Symbol" panose="05050102010706020507" pitchFamily="18" charset="2"/>
              </a:rPr>
              <a:t>3</a:t>
            </a:r>
            <a:r>
              <a:rPr lang="en-US" dirty="0" smtClean="0">
                <a:sym typeface="Symbol" panose="05050102010706020507" pitchFamily="18" charset="2"/>
              </a:rPr>
              <a:t>/</a:t>
            </a:r>
            <a:r>
              <a:rPr lang="en-US" dirty="0">
                <a:sym typeface="Symbol" panose="05050102010706020507" pitchFamily="18" charset="2"/>
              </a:rPr>
              <a:t></a:t>
            </a:r>
            <a:r>
              <a:rPr lang="en-US" dirty="0" smtClean="0"/>
              <a:t>F</a:t>
            </a:r>
          </a:p>
          <a:p>
            <a:pPr lvl="2"/>
            <a:r>
              <a:rPr lang="en-US" dirty="0">
                <a:sym typeface="Symbol" panose="05050102010706020507" pitchFamily="18" charset="2"/>
              </a:rPr>
              <a:t>30 BTU/ft</a:t>
            </a:r>
            <a:r>
              <a:rPr lang="en-US" baseline="30000" dirty="0">
                <a:sym typeface="Symbol" panose="05050102010706020507" pitchFamily="18" charset="2"/>
              </a:rPr>
              <a:t>3</a:t>
            </a:r>
            <a:r>
              <a:rPr lang="en-US" dirty="0">
                <a:sym typeface="Symbol" panose="05050102010706020507" pitchFamily="18" charset="2"/>
              </a:rPr>
              <a:t>/</a:t>
            </a:r>
            <a:r>
              <a:rPr lang="en-US" dirty="0"/>
              <a:t>F</a:t>
            </a:r>
            <a:endParaRPr lang="en-US" dirty="0" smtClean="0"/>
          </a:p>
          <a:p>
            <a:pPr marL="342900" lvl="1" indent="-342900">
              <a:buFont typeface="Arial" pitchFamily="34" charset="0"/>
              <a:buChar char="•"/>
            </a:pPr>
            <a:endParaRPr lang="en-US" dirty="0" smtClean="0">
              <a:sym typeface="Symbol" panose="05050102010706020507" pitchFamily="18" charset="2"/>
            </a:endParaRPr>
          </a:p>
          <a:p>
            <a:pPr marL="342900" lvl="1" indent="-342900">
              <a:buFont typeface="Arial" pitchFamily="34" charset="0"/>
              <a:buChar char="•"/>
            </a:pPr>
            <a:r>
              <a:rPr lang="en-US" dirty="0" smtClean="0">
                <a:sym typeface="Symbol" panose="05050102010706020507" pitchFamily="18" charset="2"/>
              </a:rPr>
              <a:t>Assume:</a:t>
            </a:r>
          </a:p>
          <a:p>
            <a:pPr marL="742950" lvl="2" indent="-342900"/>
            <a:r>
              <a:rPr lang="en-US" dirty="0" smtClean="0">
                <a:sym typeface="Symbol" panose="05050102010706020507" pitchFamily="18" charset="2"/>
              </a:rPr>
              <a:t>Outside night temperature:</a:t>
            </a:r>
          </a:p>
          <a:p>
            <a:pPr marL="742950" lvl="2" indent="-342900"/>
            <a:r>
              <a:rPr lang="en-US" dirty="0" smtClean="0">
                <a:sym typeface="Symbol" panose="05050102010706020507" pitchFamily="18" charset="2"/>
              </a:rPr>
              <a:t>House &amp; solar slab: 68</a:t>
            </a:r>
            <a:r>
              <a:rPr lang="en-US" dirty="0">
                <a:sym typeface="Symbol" panose="05050102010706020507" pitchFamily="18" charset="2"/>
              </a:rPr>
              <a:t></a:t>
            </a:r>
            <a:r>
              <a:rPr lang="en-US" dirty="0" smtClean="0"/>
              <a:t>F @ 10 PM to 60</a:t>
            </a:r>
            <a:r>
              <a:rPr lang="en-US" dirty="0">
                <a:sym typeface="Symbol" panose="05050102010706020507" pitchFamily="18" charset="2"/>
              </a:rPr>
              <a:t></a:t>
            </a:r>
            <a:r>
              <a:rPr lang="en-US" dirty="0" smtClean="0"/>
              <a:t>F @ 7 AM</a:t>
            </a:r>
          </a:p>
          <a:p>
            <a:pPr marL="1200150" lvl="3" indent="-342900"/>
            <a:r>
              <a:rPr lang="en-US" dirty="0" smtClean="0"/>
              <a:t>Elapsed time = 9 </a:t>
            </a:r>
            <a:r>
              <a:rPr lang="en-US" dirty="0" err="1" smtClean="0"/>
              <a:t>hr</a:t>
            </a:r>
            <a:endParaRPr lang="en-US" dirty="0" smtClean="0"/>
          </a:p>
          <a:p>
            <a:pPr marL="1200150" lvl="3" indent="-342900"/>
            <a:r>
              <a:rPr lang="en-US" dirty="0" smtClean="0"/>
              <a:t>Average house night time temperature: </a:t>
            </a:r>
          </a:p>
          <a:p>
            <a:pPr marL="742950" lvl="2" indent="-342900"/>
            <a:r>
              <a:rPr lang="en-US" dirty="0" smtClean="0"/>
              <a:t>Difference between inside &amp; out: </a:t>
            </a:r>
            <a:endParaRPr lang="en-US" dirty="0">
              <a:sym typeface="Symbol" panose="05050102010706020507" pitchFamily="18" charset="2"/>
            </a:endParaRPr>
          </a:p>
          <a:p>
            <a:pPr lvl="2"/>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2231070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Thermal Mass</a:t>
            </a:r>
            <a:endParaRPr lang="en-US" dirty="0"/>
          </a:p>
        </p:txBody>
      </p:sp>
      <p:sp>
        <p:nvSpPr>
          <p:cNvPr id="3" name="Content Placeholder 2"/>
          <p:cNvSpPr>
            <a:spLocks noGrp="1"/>
          </p:cNvSpPr>
          <p:nvPr>
            <p:ph idx="1"/>
          </p:nvPr>
        </p:nvSpPr>
        <p:spPr/>
        <p:txBody>
          <a:bodyPr>
            <a:normAutofit/>
          </a:bodyPr>
          <a:lstStyle/>
          <a:p>
            <a:r>
              <a:rPr lang="en-US" dirty="0" smtClean="0"/>
              <a:t>Night time heat loss</a:t>
            </a:r>
          </a:p>
          <a:p>
            <a:pPr lvl="1"/>
            <a:r>
              <a:rPr lang="en-US" dirty="0" smtClean="0">
                <a:sym typeface="Symbol" panose="05050102010706020507" pitchFamily="18" charset="2"/>
              </a:rPr>
              <a:t>Heat loss through envelope:</a:t>
            </a:r>
          </a:p>
          <a:p>
            <a:pPr lvl="1"/>
            <a:r>
              <a:rPr lang="en-US" dirty="0" smtClean="0">
                <a:sym typeface="Symbol" panose="05050102010706020507" pitchFamily="18" charset="2"/>
              </a:rPr>
              <a:t>Heat loss for air reheating:</a:t>
            </a:r>
          </a:p>
          <a:p>
            <a:pPr lvl="1"/>
            <a:r>
              <a:rPr lang="en-US" dirty="0" smtClean="0">
                <a:sym typeface="Symbol" panose="05050102010706020507" pitchFamily="18" charset="2"/>
              </a:rPr>
              <a:t>Total:</a:t>
            </a:r>
          </a:p>
          <a:p>
            <a:pPr lvl="2"/>
            <a:endParaRPr lang="en-US" dirty="0" smtClean="0"/>
          </a:p>
          <a:p>
            <a:pPr lvl="2"/>
            <a:endParaRPr lang="en-US" dirty="0" smtClean="0"/>
          </a:p>
          <a:p>
            <a:r>
              <a:rPr lang="en-US" dirty="0" smtClean="0">
                <a:sym typeface="Symbol" panose="05050102010706020507" pitchFamily="18" charset="2"/>
              </a:rPr>
              <a:t>Slab needs to provide this many BTUs, can it?</a:t>
            </a:r>
          </a:p>
          <a:p>
            <a:pPr lvl="1"/>
            <a:r>
              <a:rPr lang="en-US" dirty="0" smtClean="0">
                <a:sym typeface="Symbol" panose="05050102010706020507" pitchFamily="18" charset="2"/>
              </a:rPr>
              <a:t>Resulting Change in Solar Slab temperature:</a:t>
            </a:r>
          </a:p>
          <a:p>
            <a:pPr lvl="2"/>
            <a:endParaRPr lang="en-US" dirty="0" smtClean="0">
              <a:sym typeface="Symbol" panose="05050102010706020507" pitchFamily="18" charset="2"/>
            </a:endParaRPr>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95248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Movement</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a:t>Radiation (</a:t>
            </a:r>
            <a:r>
              <a:rPr lang="en-US" dirty="0" smtClean="0"/>
              <a:t>Electromagnetic)</a:t>
            </a:r>
            <a:endParaRPr lang="en-US" dirty="0"/>
          </a:p>
          <a:p>
            <a:pPr lvl="1"/>
            <a:r>
              <a:rPr lang="en-US" dirty="0"/>
              <a:t>Movement of energy through </a:t>
            </a:r>
            <a:r>
              <a:rPr lang="en-US" dirty="0" smtClean="0"/>
              <a:t/>
            </a:r>
            <a:br>
              <a:rPr lang="en-US" dirty="0" smtClean="0"/>
            </a:br>
            <a:r>
              <a:rPr lang="en-US" dirty="0" smtClean="0"/>
              <a:t>space without </a:t>
            </a:r>
            <a:r>
              <a:rPr lang="en-US" dirty="0"/>
              <a:t>conduction or </a:t>
            </a:r>
            <a:r>
              <a:rPr lang="en-US" dirty="0" smtClean="0"/>
              <a:t/>
            </a:r>
            <a:br>
              <a:rPr lang="en-US" dirty="0" smtClean="0"/>
            </a:br>
            <a:r>
              <a:rPr lang="en-US" dirty="0" smtClean="0"/>
              <a:t>convection </a:t>
            </a:r>
            <a:endParaRPr lang="en-US" dirty="0"/>
          </a:p>
          <a:p>
            <a:pPr lvl="2"/>
            <a:r>
              <a:rPr lang="en-US" dirty="0"/>
              <a:t>A hot wood burning stove </a:t>
            </a:r>
            <a:br>
              <a:rPr lang="en-US" dirty="0"/>
            </a:br>
            <a:r>
              <a:rPr lang="en-US" dirty="0"/>
              <a:t>radiates heats</a:t>
            </a:r>
          </a:p>
          <a:p>
            <a:r>
              <a:rPr lang="en-US" dirty="0" smtClean="0"/>
              <a:t>Conduction</a:t>
            </a:r>
          </a:p>
          <a:p>
            <a:pPr lvl="1"/>
            <a:r>
              <a:rPr lang="en-US" dirty="0" smtClean="0"/>
              <a:t>Heat moving thru a solid, molecule to molecule</a:t>
            </a:r>
          </a:p>
          <a:p>
            <a:pPr lvl="1"/>
            <a:r>
              <a:rPr lang="en-US" dirty="0" smtClean="0"/>
              <a:t>Molecules stay at original locations</a:t>
            </a:r>
          </a:p>
          <a:p>
            <a:r>
              <a:rPr lang="en-US" dirty="0" smtClean="0"/>
              <a:t>Convection</a:t>
            </a:r>
          </a:p>
          <a:p>
            <a:pPr lvl="1"/>
            <a:r>
              <a:rPr lang="en-US" dirty="0" smtClean="0"/>
              <a:t>Warm molecules move</a:t>
            </a:r>
          </a:p>
          <a:p>
            <a:pPr lvl="2"/>
            <a:r>
              <a:rPr lang="en-US" dirty="0"/>
              <a:t>W</a:t>
            </a:r>
            <a:r>
              <a:rPr lang="en-US" dirty="0" smtClean="0"/>
              <a:t>arm air rises</a:t>
            </a:r>
          </a:p>
          <a:p>
            <a:pPr lvl="2"/>
            <a:r>
              <a:rPr lang="en-US" dirty="0" smtClean="0"/>
              <a:t>Forced-air furnace</a:t>
            </a:r>
          </a:p>
        </p:txBody>
      </p:sp>
      <p:pic>
        <p:nvPicPr>
          <p:cNvPr id="2050" name="Picture 2" descr="http://www.radiantec.com/images/photos/ir-st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430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46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238"/>
            <a:ext cx="9144000" cy="829962"/>
          </a:xfrm>
        </p:spPr>
        <p:txBody>
          <a:bodyPr/>
          <a:lstStyle/>
          <a:p>
            <a:r>
              <a:rPr lang="en-US" dirty="0" smtClean="0"/>
              <a:t>Passive Solar Summary</a:t>
            </a:r>
            <a:endParaRPr lang="en-US" dirty="0"/>
          </a:p>
        </p:txBody>
      </p:sp>
      <p:sp>
        <p:nvSpPr>
          <p:cNvPr id="4" name="Content Placeholder 3"/>
          <p:cNvSpPr>
            <a:spLocks noGrp="1"/>
          </p:cNvSpPr>
          <p:nvPr>
            <p:ph idx="1"/>
          </p:nvPr>
        </p:nvSpPr>
        <p:spPr>
          <a:xfrm>
            <a:off x="457200" y="914400"/>
            <a:ext cx="8229600" cy="5562600"/>
          </a:xfrm>
        </p:spPr>
        <p:txBody>
          <a:bodyPr>
            <a:normAutofit fontScale="62500" lnSpcReduction="20000"/>
          </a:bodyPr>
          <a:lstStyle/>
          <a:p>
            <a:r>
              <a:rPr lang="en-US" b="1" dirty="0"/>
              <a:t>Orientation </a:t>
            </a:r>
            <a:r>
              <a:rPr lang="en-US" b="1" dirty="0" smtClean="0"/>
              <a:t>&amp; site </a:t>
            </a:r>
            <a:r>
              <a:rPr lang="en-US" b="1" dirty="0"/>
              <a:t>selection </a:t>
            </a:r>
          </a:p>
          <a:p>
            <a:pPr lvl="1"/>
            <a:r>
              <a:rPr lang="en-US" dirty="0"/>
              <a:t>Long side w/in 15</a:t>
            </a:r>
            <a:r>
              <a:rPr lang="en-US" baseline="30000" dirty="0"/>
              <a:t>o </a:t>
            </a:r>
            <a:r>
              <a:rPr lang="en-US" dirty="0"/>
              <a:t>of true </a:t>
            </a:r>
            <a:r>
              <a:rPr lang="en-US" dirty="0" smtClean="0"/>
              <a:t>south (max </a:t>
            </a:r>
            <a:r>
              <a:rPr lang="en-US" dirty="0"/>
              <a:t>winter solar gain; min </a:t>
            </a:r>
            <a:r>
              <a:rPr lang="en-US" dirty="0" smtClean="0"/>
              <a:t>summer heat)</a:t>
            </a:r>
          </a:p>
          <a:p>
            <a:pPr lvl="1"/>
            <a:r>
              <a:rPr lang="en-US" dirty="0" smtClean="0"/>
              <a:t>Should have - Direct sun 9 am - 3 pm December 21</a:t>
            </a:r>
            <a:endParaRPr lang="en-US" dirty="0"/>
          </a:p>
          <a:p>
            <a:r>
              <a:rPr lang="en-US" b="1" dirty="0" smtClean="0"/>
              <a:t>Increased </a:t>
            </a:r>
            <a:r>
              <a:rPr lang="en-US" b="1" dirty="0"/>
              <a:t>south-facing </a:t>
            </a:r>
            <a:r>
              <a:rPr lang="en-US" b="1" dirty="0" smtClean="0"/>
              <a:t>glass </a:t>
            </a:r>
            <a:r>
              <a:rPr lang="en-US" dirty="0" smtClean="0"/>
              <a:t>– Sun warms in winter</a:t>
            </a:r>
          </a:p>
          <a:p>
            <a:pPr lvl="1"/>
            <a:r>
              <a:rPr lang="en-US" dirty="0"/>
              <a:t>S</a:t>
            </a:r>
            <a:r>
              <a:rPr lang="en-US" dirty="0" smtClean="0"/>
              <a:t>outh </a:t>
            </a:r>
            <a:r>
              <a:rPr lang="en-US" dirty="0"/>
              <a:t>facing glazing </a:t>
            </a:r>
            <a:r>
              <a:rPr lang="en-US" dirty="0" smtClean="0"/>
              <a:t>= 7-12</a:t>
            </a:r>
            <a:r>
              <a:rPr lang="en-US" dirty="0"/>
              <a:t>% of the floor </a:t>
            </a:r>
            <a:r>
              <a:rPr lang="en-US" dirty="0" smtClean="0"/>
              <a:t>area </a:t>
            </a:r>
          </a:p>
          <a:p>
            <a:pPr lvl="2"/>
            <a:r>
              <a:rPr lang="en-US" dirty="0"/>
              <a:t>T</a:t>
            </a:r>
            <a:r>
              <a:rPr lang="en-US" dirty="0" smtClean="0"/>
              <a:t>hermal </a:t>
            </a:r>
            <a:r>
              <a:rPr lang="en-US" dirty="0"/>
              <a:t>mass </a:t>
            </a:r>
            <a:r>
              <a:rPr lang="en-US" dirty="0" smtClean="0"/>
              <a:t>required to </a:t>
            </a:r>
            <a:r>
              <a:rPr lang="en-US" dirty="0"/>
              <a:t>temper </a:t>
            </a:r>
            <a:r>
              <a:rPr lang="en-US" dirty="0" smtClean="0"/>
              <a:t>heat gain</a:t>
            </a:r>
          </a:p>
          <a:p>
            <a:r>
              <a:rPr lang="en-US" b="1" dirty="0" smtClean="0"/>
              <a:t>Less east </a:t>
            </a:r>
            <a:r>
              <a:rPr lang="en-US" b="1" dirty="0"/>
              <a:t>and west </a:t>
            </a:r>
            <a:r>
              <a:rPr lang="en-US" b="1" dirty="0" smtClean="0"/>
              <a:t>glass</a:t>
            </a:r>
          </a:p>
          <a:p>
            <a:pPr lvl="1"/>
            <a:r>
              <a:rPr lang="en-US" dirty="0" smtClean="0"/>
              <a:t>reduce summer cooling needs</a:t>
            </a:r>
          </a:p>
          <a:p>
            <a:r>
              <a:rPr lang="en-US" b="1" dirty="0" smtClean="0"/>
              <a:t>Energy efficiency</a:t>
            </a:r>
            <a:endParaRPr lang="en-US" dirty="0"/>
          </a:p>
          <a:p>
            <a:pPr lvl="1"/>
            <a:r>
              <a:rPr lang="en-US" dirty="0" smtClean="0"/>
              <a:t>Insulated, air-tight, </a:t>
            </a:r>
            <a:r>
              <a:rPr lang="en-US" dirty="0"/>
              <a:t>and efficient </a:t>
            </a:r>
            <a:r>
              <a:rPr lang="en-US" dirty="0" smtClean="0"/>
              <a:t>HVAC</a:t>
            </a:r>
            <a:endParaRPr lang="en-US" dirty="0"/>
          </a:p>
          <a:p>
            <a:r>
              <a:rPr lang="en-US" b="1" dirty="0"/>
              <a:t>Thermal </a:t>
            </a:r>
            <a:r>
              <a:rPr lang="en-US" b="1" dirty="0" smtClean="0"/>
              <a:t>storage</a:t>
            </a:r>
          </a:p>
          <a:p>
            <a:pPr lvl="1"/>
            <a:r>
              <a:rPr lang="en-US" dirty="0" smtClean="0"/>
              <a:t>store </a:t>
            </a:r>
            <a:r>
              <a:rPr lang="en-US" dirty="0"/>
              <a:t>heat </a:t>
            </a:r>
            <a:r>
              <a:rPr lang="en-US" dirty="0" smtClean="0"/>
              <a:t>&amp; regulate </a:t>
            </a:r>
            <a:r>
              <a:rPr lang="en-US" dirty="0"/>
              <a:t>interior temperatures </a:t>
            </a:r>
            <a:r>
              <a:rPr lang="en-US" dirty="0" smtClean="0"/>
              <a:t>winter </a:t>
            </a:r>
            <a:r>
              <a:rPr lang="en-US" dirty="0"/>
              <a:t>and </a:t>
            </a:r>
            <a:r>
              <a:rPr lang="en-US" dirty="0" smtClean="0"/>
              <a:t>summer</a:t>
            </a:r>
            <a:endParaRPr lang="en-US" dirty="0"/>
          </a:p>
          <a:p>
            <a:r>
              <a:rPr lang="en-US" b="1" dirty="0"/>
              <a:t>W</a:t>
            </a:r>
            <a:r>
              <a:rPr lang="en-US" b="1" dirty="0" smtClean="0"/>
              <a:t>indow shading (external and internal)</a:t>
            </a:r>
          </a:p>
          <a:p>
            <a:pPr lvl="1"/>
            <a:r>
              <a:rPr lang="en-US" dirty="0" smtClean="0"/>
              <a:t>Reduce </a:t>
            </a:r>
            <a:r>
              <a:rPr lang="en-US" dirty="0"/>
              <a:t>summer </a:t>
            </a:r>
            <a:r>
              <a:rPr lang="en-US" dirty="0" smtClean="0"/>
              <a:t>heat gain &amp; glare; trap heat at night</a:t>
            </a:r>
            <a:endParaRPr lang="en-US" dirty="0"/>
          </a:p>
          <a:p>
            <a:r>
              <a:rPr lang="en-US" b="1" dirty="0"/>
              <a:t>Moisture </a:t>
            </a:r>
            <a:r>
              <a:rPr lang="en-US" b="1" dirty="0" smtClean="0"/>
              <a:t>control</a:t>
            </a:r>
          </a:p>
          <a:p>
            <a:pPr lvl="1"/>
            <a:r>
              <a:rPr lang="en-US" dirty="0" smtClean="0"/>
              <a:t>Durability</a:t>
            </a:r>
            <a:r>
              <a:rPr lang="en-US" dirty="0"/>
              <a:t>, </a:t>
            </a:r>
            <a:r>
              <a:rPr lang="en-US" dirty="0" smtClean="0"/>
              <a:t>indoor </a:t>
            </a:r>
            <a:r>
              <a:rPr lang="en-US" dirty="0"/>
              <a:t>air quality, and </a:t>
            </a:r>
            <a:r>
              <a:rPr lang="en-US" dirty="0" smtClean="0"/>
              <a:t>comfort </a:t>
            </a:r>
          </a:p>
          <a:p>
            <a:r>
              <a:rPr lang="en-US" b="1" dirty="0"/>
              <a:t>R</a:t>
            </a:r>
            <a:r>
              <a:rPr lang="en-US" b="1" dirty="0" smtClean="0"/>
              <a:t>oom </a:t>
            </a:r>
            <a:r>
              <a:rPr lang="en-US" b="1" dirty="0"/>
              <a:t>layout </a:t>
            </a:r>
            <a:endParaRPr lang="en-US" b="1" dirty="0" smtClean="0"/>
          </a:p>
          <a:p>
            <a:pPr lvl="1"/>
            <a:r>
              <a:rPr lang="en-US" dirty="0" smtClean="0"/>
              <a:t>Sunlit and sun-warmed when room is needed</a:t>
            </a:r>
            <a:endParaRPr lang="en-US" dirty="0"/>
          </a:p>
        </p:txBody>
      </p:sp>
    </p:spTree>
    <p:extLst>
      <p:ext uri="{BB962C8B-B14F-4D97-AF65-F5344CB8AC3E}">
        <p14:creationId xmlns:p14="http://schemas.microsoft.com/office/powerpoint/2010/main" val="413560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&amp; Radiation</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unlight </a:t>
            </a:r>
          </a:p>
          <a:p>
            <a:pPr lvl="1"/>
            <a:r>
              <a:rPr lang="en-US" dirty="0" smtClean="0"/>
              <a:t>Passes easily through untreated glass as shortwave EMW</a:t>
            </a:r>
            <a:endParaRPr lang="en-US" dirty="0"/>
          </a:p>
          <a:p>
            <a:r>
              <a:rPr lang="en-US" dirty="0" smtClean="0"/>
              <a:t>When adsorbed by thermal mass, emitted as infrared EMW</a:t>
            </a:r>
          </a:p>
          <a:p>
            <a:pPr lvl="1"/>
            <a:r>
              <a:rPr lang="en-US" dirty="0" smtClean="0"/>
              <a:t>trapped by double paned windows</a:t>
            </a:r>
          </a:p>
          <a:p>
            <a:pPr lvl="2"/>
            <a:r>
              <a:rPr lang="en-US" dirty="0" smtClean="0"/>
              <a:t>gas between panes does not conduct heat well</a:t>
            </a:r>
            <a:endParaRPr lang="en-US" dirty="0"/>
          </a:p>
        </p:txBody>
      </p:sp>
    </p:spTree>
    <p:extLst>
      <p:ext uri="{BB962C8B-B14F-4D97-AF65-F5344CB8AC3E}">
        <p14:creationId xmlns:p14="http://schemas.microsoft.com/office/powerpoint/2010/main" val="2937624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Storage</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a:t>S</a:t>
            </a:r>
            <a:r>
              <a:rPr lang="en-US" dirty="0" smtClean="0"/>
              <a:t>ensible </a:t>
            </a:r>
            <a:r>
              <a:rPr lang="en-US" dirty="0"/>
              <a:t>heat storage </a:t>
            </a:r>
            <a:endParaRPr lang="en-US" dirty="0" smtClean="0"/>
          </a:p>
          <a:p>
            <a:pPr lvl="1"/>
            <a:r>
              <a:rPr lang="en-US" dirty="0"/>
              <a:t>H</a:t>
            </a:r>
            <a:r>
              <a:rPr lang="en-US" dirty="0" smtClean="0"/>
              <a:t>eating </a:t>
            </a:r>
            <a:r>
              <a:rPr lang="en-US" dirty="0"/>
              <a:t>or cooling a liquid or solid </a:t>
            </a:r>
            <a:endParaRPr lang="en-US" dirty="0" smtClean="0"/>
          </a:p>
          <a:p>
            <a:pPr lvl="2"/>
            <a:r>
              <a:rPr lang="en-US" dirty="0"/>
              <a:t>W</a:t>
            </a:r>
            <a:r>
              <a:rPr lang="en-US" dirty="0" smtClean="0"/>
              <a:t>ater</a:t>
            </a:r>
            <a:r>
              <a:rPr lang="en-US" dirty="0"/>
              <a:t>, sand, molten salts, </a:t>
            </a:r>
            <a:r>
              <a:rPr lang="en-US" dirty="0" smtClean="0"/>
              <a:t>rock, concrete</a:t>
            </a:r>
          </a:p>
          <a:p>
            <a:pPr lvl="2"/>
            <a:r>
              <a:rPr lang="en-US" b="1" dirty="0" smtClean="0">
                <a:solidFill>
                  <a:srgbClr val="FF0000"/>
                </a:solidFill>
              </a:rPr>
              <a:t>Thermal Mass</a:t>
            </a:r>
            <a:endParaRPr lang="en-US" b="1" dirty="0">
              <a:solidFill>
                <a:srgbClr val="FF0000"/>
              </a:solidFill>
            </a:endParaRPr>
          </a:p>
          <a:p>
            <a:r>
              <a:rPr lang="en-US" dirty="0" smtClean="0"/>
              <a:t>Latent </a:t>
            </a:r>
            <a:r>
              <a:rPr lang="en-US" dirty="0"/>
              <a:t>heat storage </a:t>
            </a:r>
            <a:endParaRPr lang="en-US" dirty="0" smtClean="0"/>
          </a:p>
          <a:p>
            <a:pPr lvl="1"/>
            <a:r>
              <a:rPr lang="en-US" dirty="0"/>
              <a:t>P</a:t>
            </a:r>
            <a:r>
              <a:rPr lang="en-US" dirty="0" smtClean="0"/>
              <a:t>hase </a:t>
            </a:r>
            <a:r>
              <a:rPr lang="en-US" dirty="0"/>
              <a:t>change </a:t>
            </a:r>
            <a:r>
              <a:rPr lang="en-US" dirty="0" smtClean="0"/>
              <a:t>materials</a:t>
            </a:r>
          </a:p>
          <a:p>
            <a:pPr lvl="2"/>
            <a:r>
              <a:rPr lang="en-US" dirty="0" smtClean="0"/>
              <a:t>Paraffin wax in walls: Cool/solidify at night, keep wall cool as it melts during day </a:t>
            </a:r>
          </a:p>
          <a:p>
            <a:pPr lvl="2"/>
            <a:r>
              <a:rPr lang="en-US" dirty="0" smtClean="0"/>
              <a:t>Evapotranspiration of water has cooling effect</a:t>
            </a:r>
          </a:p>
          <a:p>
            <a:r>
              <a:rPr lang="en-US" dirty="0" smtClean="0"/>
              <a:t>Thermo-chemical </a:t>
            </a:r>
            <a:r>
              <a:rPr lang="en-US" dirty="0"/>
              <a:t>storage </a:t>
            </a:r>
            <a:endParaRPr lang="en-US" dirty="0" smtClean="0"/>
          </a:p>
          <a:p>
            <a:pPr lvl="1"/>
            <a:r>
              <a:rPr lang="en-US" dirty="0" smtClean="0"/>
              <a:t>Chemical reactions</a:t>
            </a:r>
            <a:endParaRPr lang="en-US" dirty="0"/>
          </a:p>
        </p:txBody>
      </p:sp>
    </p:spTree>
    <p:extLst>
      <p:ext uri="{BB962C8B-B14F-4D97-AF65-F5344CB8AC3E}">
        <p14:creationId xmlns:p14="http://schemas.microsoft.com/office/powerpoint/2010/main" val="177404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Passive Solar Principles</a:t>
            </a:r>
            <a:endParaRPr lang="en-US" dirty="0"/>
          </a:p>
        </p:txBody>
      </p:sp>
      <p:sp>
        <p:nvSpPr>
          <p:cNvPr id="3" name="Content Placeholder 2"/>
          <p:cNvSpPr>
            <a:spLocks noGrp="1"/>
          </p:cNvSpPr>
          <p:nvPr>
            <p:ph idx="1"/>
          </p:nvPr>
        </p:nvSpPr>
        <p:spPr/>
        <p:txBody>
          <a:bodyPr>
            <a:normAutofit/>
          </a:bodyPr>
          <a:lstStyle/>
          <a:p>
            <a:r>
              <a:rPr lang="en-US" dirty="0" smtClean="0"/>
              <a:t>Orient house to sun</a:t>
            </a:r>
          </a:p>
          <a:p>
            <a:pPr lvl="1"/>
            <a:r>
              <a:rPr lang="en-US" dirty="0" smtClean="0"/>
              <a:t>Collect east, south, and west sunlight in winter</a:t>
            </a:r>
          </a:p>
          <a:p>
            <a:r>
              <a:rPr lang="en-US" dirty="0" smtClean="0"/>
              <a:t>Design for all 12 months</a:t>
            </a:r>
          </a:p>
          <a:p>
            <a:pPr lvl="1"/>
            <a:r>
              <a:rPr lang="en-US" dirty="0" smtClean="0"/>
              <a:t>Sun position</a:t>
            </a:r>
          </a:p>
          <a:p>
            <a:pPr lvl="1"/>
            <a:r>
              <a:rPr lang="en-US" dirty="0" smtClean="0"/>
              <a:t>Clouds – seasonal?</a:t>
            </a:r>
          </a:p>
          <a:p>
            <a:pPr lvl="1"/>
            <a:r>
              <a:rPr lang="en-US" dirty="0" smtClean="0"/>
              <a:t>Wind – </a:t>
            </a:r>
            <a:r>
              <a:rPr lang="en-US" dirty="0"/>
              <a:t>seasonal</a:t>
            </a:r>
            <a:r>
              <a:rPr lang="en-US" dirty="0" smtClean="0"/>
              <a:t>?</a:t>
            </a:r>
          </a:p>
          <a:p>
            <a:pPr lvl="1"/>
            <a:r>
              <a:rPr lang="en-US" dirty="0" smtClean="0"/>
              <a:t>Surrounding features</a:t>
            </a:r>
          </a:p>
          <a:p>
            <a:pPr lvl="2"/>
            <a:r>
              <a:rPr lang="en-US" dirty="0"/>
              <a:t>Deciduous </a:t>
            </a:r>
            <a:r>
              <a:rPr lang="en-US" dirty="0" smtClean="0"/>
              <a:t>trees: shade </a:t>
            </a:r>
            <a:r>
              <a:rPr lang="en-US" dirty="0"/>
              <a:t>in </a:t>
            </a:r>
            <a:r>
              <a:rPr lang="en-US" dirty="0" smtClean="0"/>
              <a:t>summer (east, west, south)</a:t>
            </a:r>
            <a:endParaRPr lang="en-US" dirty="0"/>
          </a:p>
          <a:p>
            <a:pPr lvl="2"/>
            <a:r>
              <a:rPr lang="en-US" dirty="0"/>
              <a:t>Evergreens </a:t>
            </a:r>
            <a:r>
              <a:rPr lang="en-US" dirty="0" smtClean="0"/>
              <a:t>to North side </a:t>
            </a:r>
            <a:r>
              <a:rPr lang="en-US" dirty="0"/>
              <a:t>for wind break</a:t>
            </a:r>
          </a:p>
          <a:p>
            <a:pPr lvl="3"/>
            <a:endParaRPr lang="en-US" dirty="0"/>
          </a:p>
        </p:txBody>
      </p:sp>
      <p:sp>
        <p:nvSpPr>
          <p:cNvPr id="4" name="TextBox 3"/>
          <p:cNvSpPr txBox="1"/>
          <p:nvPr/>
        </p:nvSpPr>
        <p:spPr>
          <a:xfrm>
            <a:off x="14748" y="6550223"/>
            <a:ext cx="9129252" cy="307777"/>
          </a:xfrm>
          <a:prstGeom prst="rect">
            <a:avLst/>
          </a:prstGeom>
          <a:noFill/>
        </p:spPr>
        <p:txBody>
          <a:bodyPr wrap="square" rtlCol="0">
            <a:spAutoFit/>
          </a:bodyPr>
          <a:lstStyle/>
          <a:p>
            <a:pPr algn="ctr"/>
            <a:r>
              <a:rPr lang="en-US" sz="1400" dirty="0" err="1" smtClean="0"/>
              <a:t>Kachadorian</a:t>
            </a:r>
            <a:r>
              <a:rPr lang="en-US" sz="1400" dirty="0" smtClean="0"/>
              <a:t>, J (2006) “The Passive Solar House” Chelsea Green Publishing Company, White River Junction, VT.</a:t>
            </a:r>
            <a:endParaRPr lang="en-US" sz="1400" dirty="0"/>
          </a:p>
        </p:txBody>
      </p:sp>
    </p:spTree>
    <p:extLst>
      <p:ext uri="{BB962C8B-B14F-4D97-AF65-F5344CB8AC3E}">
        <p14:creationId xmlns:p14="http://schemas.microsoft.com/office/powerpoint/2010/main" val="136424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a:t>
            </a:r>
            <a:r>
              <a:rPr lang="en-US" dirty="0"/>
              <a:t>Location </a:t>
            </a:r>
          </a:p>
        </p:txBody>
      </p:sp>
      <p:pic>
        <p:nvPicPr>
          <p:cNvPr id="2050" name="Picture 2" descr="http://greenpassivesolar.com/wp-content/uploads/2010/04/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4" y="2171655"/>
            <a:ext cx="468630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87825" y="12263993"/>
            <a:ext cx="3017493" cy="369332"/>
          </a:xfrm>
          <a:prstGeom prst="rect">
            <a:avLst/>
          </a:prstGeom>
        </p:spPr>
        <p:txBody>
          <a:bodyPr wrap="none">
            <a:spAutoFit/>
          </a:bodyPr>
          <a:lstStyle/>
          <a:p>
            <a:r>
              <a:rPr lang="en-US" dirty="0"/>
              <a:t>http://greenpassivesolar.com/</a:t>
            </a:r>
          </a:p>
        </p:txBody>
      </p:sp>
      <p:pic>
        <p:nvPicPr>
          <p:cNvPr id="2052" name="Picture 4" descr="Justin Quinnell's pinhole time lapse photography of sun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99" y="2209800"/>
            <a:ext cx="4706131" cy="32574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88668"/>
            <a:ext cx="2297488" cy="369332"/>
          </a:xfrm>
          <a:prstGeom prst="rect">
            <a:avLst/>
          </a:prstGeom>
        </p:spPr>
        <p:txBody>
          <a:bodyPr wrap="none">
            <a:spAutoFit/>
          </a:bodyPr>
          <a:lstStyle/>
          <a:p>
            <a:r>
              <a:rPr lang="en-US" dirty="0" smtClean="0"/>
              <a:t>greenpassivesolar.com</a:t>
            </a:r>
            <a:endParaRPr lang="en-US" dirty="0"/>
          </a:p>
        </p:txBody>
      </p:sp>
      <p:sp>
        <p:nvSpPr>
          <p:cNvPr id="6" name="Rectangle 5"/>
          <p:cNvSpPr/>
          <p:nvPr/>
        </p:nvSpPr>
        <p:spPr>
          <a:xfrm>
            <a:off x="4492364" y="5634890"/>
            <a:ext cx="4572000" cy="1200329"/>
          </a:xfrm>
          <a:prstGeom prst="rect">
            <a:avLst/>
          </a:prstGeom>
        </p:spPr>
        <p:txBody>
          <a:bodyPr>
            <a:spAutoFit/>
          </a:bodyPr>
          <a:lstStyle/>
          <a:p>
            <a:pPr algn="ctr"/>
            <a:r>
              <a:rPr lang="en-US" dirty="0">
                <a:latin typeface="georgia" panose="02040502050405020303" pitchFamily="18" charset="0"/>
              </a:rPr>
              <a:t>Dec 17, 2007 - June 21, </a:t>
            </a:r>
            <a:r>
              <a:rPr lang="en-US" dirty="0" smtClean="0">
                <a:latin typeface="georgia" panose="02040502050405020303" pitchFamily="18" charset="0"/>
              </a:rPr>
              <a:t>2008 </a:t>
            </a:r>
          </a:p>
          <a:p>
            <a:pPr algn="ctr"/>
            <a:r>
              <a:rPr lang="en-US" dirty="0" smtClean="0">
                <a:latin typeface="georgia" panose="02040502050405020303" pitchFamily="18" charset="0"/>
              </a:rPr>
              <a:t>Clifton </a:t>
            </a:r>
            <a:r>
              <a:rPr lang="en-US" dirty="0">
                <a:latin typeface="georgia" panose="02040502050405020303" pitchFamily="18" charset="0"/>
              </a:rPr>
              <a:t>Suspension </a:t>
            </a:r>
            <a:r>
              <a:rPr lang="en-US" dirty="0" smtClean="0">
                <a:latin typeface="georgia" panose="02040502050405020303" pitchFamily="18" charset="0"/>
              </a:rPr>
              <a:t>Bridge, Bristol</a:t>
            </a:r>
            <a:r>
              <a:rPr lang="en-US" dirty="0">
                <a:latin typeface="georgia" panose="02040502050405020303" pitchFamily="18" charset="0"/>
              </a:rPr>
              <a:t>, </a:t>
            </a:r>
            <a:r>
              <a:rPr lang="en-US" dirty="0" smtClean="0">
                <a:latin typeface="georgia" panose="02040502050405020303" pitchFamily="18" charset="0"/>
              </a:rPr>
              <a:t>UK</a:t>
            </a:r>
          </a:p>
          <a:p>
            <a:pPr algn="ctr"/>
            <a:r>
              <a:rPr lang="en-US" dirty="0" smtClean="0">
                <a:latin typeface="georgia" panose="02040502050405020303" pitchFamily="18" charset="0"/>
              </a:rPr>
              <a:t>Pin Hole Camera</a:t>
            </a:r>
          </a:p>
          <a:p>
            <a:pPr algn="ctr"/>
            <a:r>
              <a:rPr lang="en-US" dirty="0" smtClean="0">
                <a:latin typeface="georgia" panose="02040502050405020303" pitchFamily="18" charset="0"/>
              </a:rPr>
              <a:t> Justin </a:t>
            </a:r>
            <a:r>
              <a:rPr lang="en-US" dirty="0" err="1">
                <a:latin typeface="georgia" panose="02040502050405020303" pitchFamily="18" charset="0"/>
              </a:rPr>
              <a:t>Quinnell</a:t>
            </a:r>
            <a:endParaRPr lang="en-US" dirty="0"/>
          </a:p>
        </p:txBody>
      </p:sp>
    </p:spTree>
    <p:extLst>
      <p:ext uri="{BB962C8B-B14F-4D97-AF65-F5344CB8AC3E}">
        <p14:creationId xmlns:p14="http://schemas.microsoft.com/office/powerpoint/2010/main" val="222693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5470</Words>
  <Application>Microsoft Office PowerPoint</Application>
  <PresentationFormat>On-screen Show (4:3)</PresentationFormat>
  <Paragraphs>626</Paragraphs>
  <Slides>50</Slides>
  <Notes>33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Passive Solar Houses</vt:lpstr>
      <vt:lpstr>Light Heat Fundamentals</vt:lpstr>
      <vt:lpstr>Electromagnetic Radiation</vt:lpstr>
      <vt:lpstr>Radiation &amp; Adsorption</vt:lpstr>
      <vt:lpstr>Heat Movement</vt:lpstr>
      <vt:lpstr>Windows &amp; Radiation</vt:lpstr>
      <vt:lpstr>Heat Storage</vt:lpstr>
      <vt:lpstr>Passive Solar Principles</vt:lpstr>
      <vt:lpstr>Sun Location </vt:lpstr>
      <vt:lpstr>Winter &amp; Summer Sun</vt:lpstr>
      <vt:lpstr>Heating Season</vt:lpstr>
      <vt:lpstr>Cooling Season</vt:lpstr>
      <vt:lpstr>Room Layout</vt:lpstr>
      <vt:lpstr>Room Layout (cont.)</vt:lpstr>
      <vt:lpstr>Room Layout (cont.)</vt:lpstr>
      <vt:lpstr>Solar Principles (cont.)</vt:lpstr>
      <vt:lpstr>Thermal Mass</vt:lpstr>
      <vt:lpstr>Types of Solar Heating</vt:lpstr>
      <vt:lpstr>Indirect Gain, Trombe Wall</vt:lpstr>
      <vt:lpstr>Isolated Gain, Sun Space</vt:lpstr>
      <vt:lpstr>Isolated Gain, Air Collector</vt:lpstr>
      <vt:lpstr>Direct Gain</vt:lpstr>
      <vt:lpstr>A Day in the life</vt:lpstr>
      <vt:lpstr>Sunny Day in Winter</vt:lpstr>
      <vt:lpstr>Cold Winter Night</vt:lpstr>
      <vt:lpstr>Summer Cooling</vt:lpstr>
      <vt:lpstr>Concrete Block Slab</vt:lpstr>
      <vt:lpstr>Alternate Slab Design</vt:lpstr>
      <vt:lpstr>Windows - Terms</vt:lpstr>
      <vt:lpstr>Windows</vt:lpstr>
      <vt:lpstr>Different Types (Double Pane)</vt:lpstr>
      <vt:lpstr>Solar Principles (cont.)</vt:lpstr>
      <vt:lpstr>Over Glazed?</vt:lpstr>
      <vt:lpstr>Solar Principles (cont.)</vt:lpstr>
      <vt:lpstr>Passive Solar Home</vt:lpstr>
      <vt:lpstr>Passive Solar Home</vt:lpstr>
      <vt:lpstr>Example</vt:lpstr>
      <vt:lpstr>Dimensions &amp; R values</vt:lpstr>
      <vt:lpstr>Heat loss through envelope</vt:lpstr>
      <vt:lpstr>Window Insulation</vt:lpstr>
      <vt:lpstr>Reheating Fresh Air</vt:lpstr>
      <vt:lpstr>Heat Load (w/Window Insulation)</vt:lpstr>
      <vt:lpstr>Solar Gain</vt:lpstr>
      <vt:lpstr>Solar Heat Gain Factor, BTU/ft2/hr  </vt:lpstr>
      <vt:lpstr>Solar Gain Estimate, Feb.</vt:lpstr>
      <vt:lpstr>Percent of Heat from Sun</vt:lpstr>
      <vt:lpstr>Thermal Mass</vt:lpstr>
      <vt:lpstr>Thermal Mass</vt:lpstr>
      <vt:lpstr>Thermal Mass</vt:lpstr>
      <vt:lpstr>Passive Solar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Flir Thermal Camera</dc:title>
  <dc:creator>Everett, Jess W.</dc:creator>
  <cp:lastModifiedBy>Windows User</cp:lastModifiedBy>
  <cp:revision>103</cp:revision>
  <dcterms:created xsi:type="dcterms:W3CDTF">2006-08-16T00:00:00Z</dcterms:created>
  <dcterms:modified xsi:type="dcterms:W3CDTF">2014-03-31T13:13:34Z</dcterms:modified>
</cp:coreProperties>
</file>